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Dela Gothic One" panose="020B0604020202020204" charset="-128"/>
      <p:regular r:id="rId15"/>
    </p:embeddedFont>
    <p:embeddedFont>
      <p:font typeface="Cambria" panose="02040503050406030204" pitchFamily="18" charset="0"/>
      <p:regular r:id="rId16"/>
      <p:bold r:id="rId17"/>
      <p:italic r:id="rId18"/>
      <p:boldItalic r:id="rId19"/>
    </p:embeddedFont>
    <p:embeddedFont>
      <p:font typeface="DM Sans"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991" autoAdjust="0"/>
  </p:normalViewPr>
  <p:slideViewPr>
    <p:cSldViewPr snapToGrid="0" snapToObjects="1">
      <p:cViewPr varScale="1">
        <p:scale>
          <a:sx n="55" d="100"/>
          <a:sy n="55" d="100"/>
        </p:scale>
        <p:origin x="129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072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[morning/afternoon], I’m Kavya, and today I’ll be presenting my project titled </a:t>
            </a:r>
            <a:r>
              <a:rPr lang="en-US" b="1" dirty="0"/>
              <a:t>‘Netflix Movies and TV Shows Clustering.’</a:t>
            </a:r>
            <a:br>
              <a:rPr lang="en-US" dirty="0"/>
            </a:br>
            <a:r>
              <a:rPr lang="en-US" dirty="0"/>
              <a:t>This project uses </a:t>
            </a:r>
            <a:r>
              <a:rPr lang="en-US" b="1" dirty="0"/>
              <a:t>unsupervised learning techniques</a:t>
            </a:r>
            <a:r>
              <a:rPr lang="en-US" dirty="0"/>
              <a:t> to group Netflix content in a meaningful way and extract valuable business insights that can drive personalization, strategy, and user experience improvements.”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use case explores the </a:t>
            </a:r>
            <a:r>
              <a:rPr lang="en-US" b="1" dirty="0"/>
              <a:t>age of content across clusters</a:t>
            </a:r>
            <a:r>
              <a:rPr lang="en-US" dirty="0"/>
              <a:t>.</a:t>
            </a:r>
            <a:br>
              <a:rPr lang="en-US" dirty="0"/>
            </a:br>
            <a:r>
              <a:rPr lang="en-US" dirty="0"/>
              <a:t>Some clusters had more recent releases, while others had older, classic titles.</a:t>
            </a:r>
            <a:br>
              <a:rPr lang="en-US" dirty="0"/>
            </a:br>
            <a:r>
              <a:rPr lang="en-US" dirty="0"/>
              <a:t>This information can be useful for </a:t>
            </a:r>
            <a:r>
              <a:rPr lang="en-US" b="1" dirty="0"/>
              <a:t>archiving strategies</a:t>
            </a:r>
            <a:r>
              <a:rPr lang="en-US" dirty="0"/>
              <a:t> or deciding where to push new content vs. evergreen content.”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looked at how </a:t>
            </a:r>
            <a:r>
              <a:rPr lang="en-US" b="1" dirty="0"/>
              <a:t>content releases vary by cluster across years.</a:t>
            </a:r>
            <a:br>
              <a:rPr lang="en-US" dirty="0"/>
            </a:br>
            <a:r>
              <a:rPr lang="en-US" dirty="0"/>
              <a:t>It helped identify trends like which clusters peaked in popularity in certain years.</a:t>
            </a:r>
            <a:br>
              <a:rPr lang="en-US" dirty="0"/>
            </a:br>
            <a:r>
              <a:rPr lang="en-US" dirty="0"/>
              <a:t>This insight can help platforms like Netflix plan </a:t>
            </a:r>
            <a:r>
              <a:rPr lang="en-US" b="1" dirty="0"/>
              <a:t>future content acquisition</a:t>
            </a:r>
            <a:r>
              <a:rPr lang="en-US" dirty="0"/>
              <a:t> and track how content preferences shift over time.”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r>
              <a:rPr lang="en-US" b="1" dirty="0" err="1"/>
              <a:t>KMeans</a:t>
            </a:r>
            <a:r>
              <a:rPr lang="en-US" b="1" dirty="0"/>
              <a:t> + PCA</a:t>
            </a:r>
            <a:r>
              <a:rPr lang="en-US" dirty="0"/>
              <a:t> provided the best clustering performance.</a:t>
            </a:r>
          </a:p>
          <a:p>
            <a:r>
              <a:rPr lang="en-US" dirty="0"/>
              <a:t>We built a working dashboard that allows users to explore insights interactively.</a:t>
            </a:r>
          </a:p>
          <a:p>
            <a:r>
              <a:rPr lang="en-US" dirty="0"/>
              <a:t>From this, I recommend integrating cluster-driven logic into </a:t>
            </a:r>
            <a:r>
              <a:rPr lang="en-US" b="1" dirty="0"/>
              <a:t>Netflix’s recommendation engine</a:t>
            </a:r>
            <a:r>
              <a:rPr lang="en-US" dirty="0"/>
              <a:t>, using genre trends for regional strategies, and potentially extending this work to include </a:t>
            </a:r>
            <a:r>
              <a:rPr lang="en-US" b="1" dirty="0"/>
              <a:t>viewer behavior and NLP</a:t>
            </a:r>
            <a:r>
              <a:rPr lang="en-US" dirty="0"/>
              <a:t> on content descriptions.</a:t>
            </a:r>
            <a:br>
              <a:rPr lang="en-US" dirty="0"/>
            </a:br>
            <a:r>
              <a:rPr lang="en-US" dirty="0"/>
              <a:t>Thank you — I’m happy to take any questions.”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“Netflix hosts thousands of titles across genres, languages, and countries. Manually organizing this content or identifying trends is inefficient.</a:t>
            </a:r>
            <a:br>
              <a:rPr lang="en-US" dirty="0"/>
            </a:br>
            <a:r>
              <a:rPr lang="en-US" dirty="0"/>
              <a:t>So, I built a system that uses machine learning to automatically cluster titles based on features like genre, duration, rating, and release year.</a:t>
            </a:r>
            <a:br>
              <a:rPr lang="en-US" dirty="0"/>
            </a:br>
            <a:r>
              <a:rPr lang="en-US" dirty="0"/>
              <a:t>This not only simplifies discovery but also unlocks insights that can help Netflix serve users better.”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key goals were:</a:t>
            </a:r>
            <a:br>
              <a:rPr lang="en-US" dirty="0"/>
            </a:br>
            <a:r>
              <a:rPr lang="en-US" dirty="0"/>
              <a:t>First, to </a:t>
            </a:r>
            <a:r>
              <a:rPr lang="en-US" b="1" dirty="0"/>
              <a:t>automatically cluster Netflix content</a:t>
            </a:r>
            <a:r>
              <a:rPr lang="en-US" dirty="0"/>
              <a:t> based on various features.</a:t>
            </a:r>
            <a:br>
              <a:rPr lang="en-US" dirty="0"/>
            </a:br>
            <a:r>
              <a:rPr lang="en-US" dirty="0"/>
              <a:t>Second, to understand if we can </a:t>
            </a:r>
            <a:r>
              <a:rPr lang="en-US" b="1" dirty="0"/>
              <a:t>derive business value</a:t>
            </a:r>
            <a:r>
              <a:rPr lang="en-US" dirty="0"/>
              <a:t> from these clusters — for example, through recommendations or market trends.</a:t>
            </a:r>
            <a:br>
              <a:rPr lang="en-US" dirty="0"/>
            </a:br>
            <a:r>
              <a:rPr lang="en-US" dirty="0"/>
              <a:t>And finally, to create an </a:t>
            </a:r>
            <a:r>
              <a:rPr lang="en-US" b="1" dirty="0"/>
              <a:t>interactive dashboard</a:t>
            </a:r>
            <a:r>
              <a:rPr lang="en-US" dirty="0"/>
              <a:t> where stakeholders can explore the clusters and insights on their own.”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the core objectives of my project:</a:t>
            </a:r>
          </a:p>
          <a:p>
            <a:r>
              <a:rPr lang="en-US" dirty="0"/>
              <a:t>First, to clean and prepare the dataset.</a:t>
            </a:r>
          </a:p>
          <a:p>
            <a:r>
              <a:rPr lang="en-US" dirty="0"/>
              <a:t>Second, to test multiple clustering models: </a:t>
            </a:r>
            <a:r>
              <a:rPr lang="en-US" b="1" dirty="0" err="1"/>
              <a:t>KMeans</a:t>
            </a:r>
            <a:r>
              <a:rPr lang="en-US" b="1" dirty="0"/>
              <a:t>, DBSCAN, and Hierarchical</a:t>
            </a:r>
            <a:r>
              <a:rPr lang="en-US" dirty="0"/>
              <a:t>.</a:t>
            </a:r>
          </a:p>
          <a:p>
            <a:r>
              <a:rPr lang="en-US" dirty="0"/>
              <a:t>Third, to reduce dimensions using </a:t>
            </a:r>
            <a:r>
              <a:rPr lang="en-US" b="1" dirty="0"/>
              <a:t>PCA</a:t>
            </a:r>
            <a:r>
              <a:rPr lang="en-US" dirty="0"/>
              <a:t> for better visualization.</a:t>
            </a:r>
          </a:p>
          <a:p>
            <a:r>
              <a:rPr lang="en-US" dirty="0"/>
              <a:t>Fourth, to visualize the clustering results clearly.</a:t>
            </a:r>
          </a:p>
          <a:p>
            <a:r>
              <a:rPr lang="en-US" dirty="0"/>
              <a:t>And lastly, to build a business-focused dashboard that supports recommendations and content strategies.”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complete workflow of the project:</a:t>
            </a:r>
          </a:p>
          <a:p>
            <a:r>
              <a:rPr lang="en-US" dirty="0"/>
              <a:t>We started by loading the dataset and cleaning it.</a:t>
            </a:r>
          </a:p>
          <a:p>
            <a:r>
              <a:rPr lang="en-US" dirty="0"/>
              <a:t>Then we engineered features like content age and genre count.</a:t>
            </a:r>
          </a:p>
          <a:p>
            <a:r>
              <a:rPr lang="en-US" dirty="0"/>
              <a:t>The data was scaled and passed through PCA to reduce dimensions.</a:t>
            </a:r>
          </a:p>
          <a:p>
            <a:r>
              <a:rPr lang="en-US" dirty="0"/>
              <a:t>We applied three clustering models — </a:t>
            </a:r>
            <a:r>
              <a:rPr lang="en-US" dirty="0" err="1"/>
              <a:t>KMeans</a:t>
            </a:r>
            <a:r>
              <a:rPr lang="en-US" dirty="0"/>
              <a:t> performed the best.</a:t>
            </a:r>
          </a:p>
          <a:p>
            <a:r>
              <a:rPr lang="en-US" dirty="0"/>
              <a:t>Finally, we validated our clusters and built a dashboard to present insights from four specific business use cases.”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clustering, I experimented with:</a:t>
            </a:r>
          </a:p>
          <a:p>
            <a:r>
              <a:rPr lang="en-US" b="1" dirty="0" err="1"/>
              <a:t>KMeans</a:t>
            </a:r>
            <a:r>
              <a:rPr lang="en-US" dirty="0"/>
              <a:t>, which gave well-separated, interpretable clusters.</a:t>
            </a:r>
          </a:p>
          <a:p>
            <a:r>
              <a:rPr lang="en-US" b="1" dirty="0"/>
              <a:t>Hierarchical Clustering</a:t>
            </a:r>
            <a:r>
              <a:rPr lang="en-US" dirty="0"/>
              <a:t>, which was good visually but harder to interpret in groups.</a:t>
            </a:r>
          </a:p>
          <a:p>
            <a:r>
              <a:rPr lang="en-US" dirty="0"/>
              <a:t>And </a:t>
            </a:r>
            <a:r>
              <a:rPr lang="en-US" b="1" dirty="0"/>
              <a:t>DBSCAN</a:t>
            </a:r>
            <a:r>
              <a:rPr lang="en-US" dirty="0"/>
              <a:t>, which is great for noise detection but didn't suit this dataset well.</a:t>
            </a:r>
            <a:br>
              <a:rPr lang="en-US" dirty="0"/>
            </a:br>
            <a:r>
              <a:rPr lang="en-US" dirty="0"/>
              <a:t>In the end, </a:t>
            </a:r>
            <a:r>
              <a:rPr lang="en-US" b="1" dirty="0" err="1"/>
              <a:t>KMeans</a:t>
            </a:r>
            <a:r>
              <a:rPr lang="en-US" b="1" dirty="0"/>
              <a:t> with PCA</a:t>
            </a:r>
            <a:r>
              <a:rPr lang="en-US" dirty="0"/>
              <a:t> was the most effective combination, and we validated it using the </a:t>
            </a:r>
            <a:r>
              <a:rPr lang="en-US" b="1" dirty="0"/>
              <a:t>Silhouette Score</a:t>
            </a:r>
            <a:r>
              <a:rPr lang="en-US" dirty="0"/>
              <a:t> and </a:t>
            </a:r>
            <a:r>
              <a:rPr lang="en-US" b="1" dirty="0"/>
              <a:t>Davies-Bouldin Index.</a:t>
            </a:r>
            <a:r>
              <a:rPr lang="en-US"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preparation included:</a:t>
            </a:r>
          </a:p>
          <a:p>
            <a:r>
              <a:rPr lang="en-US" dirty="0"/>
              <a:t>Removing nulls and duplicates,</a:t>
            </a:r>
          </a:p>
          <a:p>
            <a:r>
              <a:rPr lang="en-US" dirty="0"/>
              <a:t>Creating new features like </a:t>
            </a:r>
            <a:r>
              <a:rPr lang="en-US" b="1" dirty="0"/>
              <a:t>duration in minutes</a:t>
            </a:r>
            <a:r>
              <a:rPr lang="en-US" dirty="0"/>
              <a:t> and </a:t>
            </a:r>
            <a:r>
              <a:rPr lang="en-US" b="1" dirty="0"/>
              <a:t>content age</a:t>
            </a:r>
            <a:r>
              <a:rPr lang="en-US" dirty="0"/>
              <a:t>,</a:t>
            </a:r>
          </a:p>
          <a:p>
            <a:r>
              <a:rPr lang="en-US" dirty="0"/>
              <a:t>Encoding categorical data using Label and One-Hot Encoding,</a:t>
            </a:r>
          </a:p>
          <a:p>
            <a:r>
              <a:rPr lang="en-US" dirty="0"/>
              <a:t>And finally, scaling the data and applying </a:t>
            </a:r>
            <a:r>
              <a:rPr lang="en-US" b="1" dirty="0"/>
              <a:t>PCA</a:t>
            </a:r>
            <a:r>
              <a:rPr lang="en-US" dirty="0"/>
              <a:t> to reduce it to two dimensions for clustering and visual exploration.”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 case focuses on using clusters to </a:t>
            </a:r>
            <a:r>
              <a:rPr lang="en-US" b="1" dirty="0"/>
              <a:t>recommend similar content</a:t>
            </a:r>
            <a:r>
              <a:rPr lang="en-US" dirty="0"/>
              <a:t>.</a:t>
            </a:r>
            <a:br>
              <a:rPr lang="en-US" dirty="0"/>
            </a:br>
            <a:r>
              <a:rPr lang="en-US" dirty="0"/>
              <a:t>Every title was assigned to a specific cluster, so when a user watches something, we can recommend other titles from that same cluster.</a:t>
            </a:r>
            <a:br>
              <a:rPr lang="en-US" dirty="0"/>
            </a:br>
            <a:r>
              <a:rPr lang="en-US" dirty="0"/>
              <a:t>This creates a smart, cluster-based content recommendation engine that can personalize user experiences.”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analysis, I examined the </a:t>
            </a:r>
            <a:r>
              <a:rPr lang="en-US" b="1" dirty="0"/>
              <a:t>dominant genres in each cluster.</a:t>
            </a:r>
            <a:br>
              <a:rPr lang="en-US" dirty="0"/>
            </a:br>
            <a:r>
              <a:rPr lang="en-US" dirty="0"/>
              <a:t>Some clusters had heavy drama or romance content, others leaned toward thrillers or international releases.</a:t>
            </a:r>
            <a:br>
              <a:rPr lang="en-US" dirty="0"/>
            </a:br>
            <a:r>
              <a:rPr lang="en-US" dirty="0"/>
              <a:t>This can help Netflix understand the genre makeup of its catalog and better promote or license content accordingly.”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58309" y="2573892"/>
            <a:ext cx="7627382" cy="1247061"/>
          </a:xfrm>
          <a:prstGeom prst="rect">
            <a:avLst/>
          </a:prstGeom>
          <a:noFill/>
          <a:ln/>
        </p:spPr>
        <p:txBody>
          <a:bodyPr wrap="square" lIns="0" tIns="0" rIns="0" bIns="0" rtlCol="0" anchor="t"/>
          <a:lstStyle/>
          <a:p>
            <a:pPr marL="0" indent="0" algn="l">
              <a:lnSpc>
                <a:spcPts val="4900"/>
              </a:lnSpc>
              <a:buNone/>
            </a:pPr>
            <a:r>
              <a:rPr lang="en-US" sz="4400" dirty="0">
                <a:solidFill>
                  <a:srgbClr val="FAEBEB"/>
                </a:solidFill>
                <a:latin typeface="Dela Gothic One" pitchFamily="34" charset="0"/>
                <a:ea typeface="Dela Gothic One" pitchFamily="34" charset="-122"/>
                <a:cs typeface="Dela Gothic One" pitchFamily="34" charset="-120"/>
              </a:rPr>
              <a:t>Netflix Movies and TV Shows Clustering</a:t>
            </a:r>
            <a:endParaRPr lang="en-US" sz="4400" dirty="0"/>
          </a:p>
        </p:txBody>
      </p:sp>
      <p:sp>
        <p:nvSpPr>
          <p:cNvPr id="4" name="Text 1"/>
          <p:cNvSpPr/>
          <p:nvPr/>
        </p:nvSpPr>
        <p:spPr>
          <a:xfrm>
            <a:off x="984219" y="4408648"/>
            <a:ext cx="7627382" cy="303252"/>
          </a:xfrm>
          <a:prstGeom prst="rect">
            <a:avLst/>
          </a:prstGeom>
          <a:noFill/>
          <a:ln/>
        </p:spPr>
        <p:txBody>
          <a:bodyPr wrap="none" lIns="0" tIns="0" rIns="0" bIns="0" rtlCol="0" anchor="t"/>
          <a:lstStyle/>
          <a:p>
            <a:pPr marL="0" indent="0" algn="l">
              <a:lnSpc>
                <a:spcPts val="2350"/>
              </a:lnSpc>
              <a:buNone/>
            </a:pPr>
            <a:r>
              <a:rPr lang="en-US" sz="1600" dirty="0">
                <a:solidFill>
                  <a:srgbClr val="FFE5E5"/>
                </a:solidFill>
                <a:latin typeface="DM Sans" pitchFamily="34" charset="0"/>
                <a:ea typeface="DM Sans" pitchFamily="34" charset="-122"/>
                <a:cs typeface="DM Sans" pitchFamily="34" charset="-120"/>
              </a:rPr>
              <a:t>Unsupervised Learning for Content Grouping and Business Insights</a:t>
            </a:r>
          </a:p>
          <a:p>
            <a:pPr marL="0" indent="0" algn="l">
              <a:lnSpc>
                <a:spcPts val="2350"/>
              </a:lnSpc>
              <a:buNone/>
            </a:pPr>
            <a:endParaRPr lang="en-US" sz="1600" dirty="0">
              <a:solidFill>
                <a:srgbClr val="FFE5E5"/>
              </a:solidFill>
              <a:latin typeface="DM Sans" pitchFamily="34" charset="0"/>
            </a:endParaRPr>
          </a:p>
          <a:p>
            <a:pPr marL="0" indent="0" algn="l">
              <a:lnSpc>
                <a:spcPts val="2350"/>
              </a:lnSpc>
              <a:buNone/>
            </a:pPr>
            <a:endParaRPr lang="en-US" sz="2000" dirty="0">
              <a:solidFill>
                <a:srgbClr val="FFE5E5"/>
              </a:solidFill>
              <a:latin typeface="Cambria" panose="02040503050406030204" pitchFamily="18" charset="0"/>
              <a:ea typeface="Cambria" panose="02040503050406030204" pitchFamily="18" charset="0"/>
            </a:endParaRPr>
          </a:p>
          <a:p>
            <a:pPr marL="0" indent="0" algn="l">
              <a:lnSpc>
                <a:spcPts val="2350"/>
              </a:lnSpc>
              <a:buNone/>
            </a:pPr>
            <a:endParaRPr lang="en-US" sz="2000" dirty="0">
              <a:solidFill>
                <a:srgbClr val="FFE5E5"/>
              </a:solidFill>
              <a:latin typeface="Cambria" panose="02040503050406030204" pitchFamily="18" charset="0"/>
              <a:ea typeface="Cambria" panose="02040503050406030204" pitchFamily="18" charset="0"/>
            </a:endParaRPr>
          </a:p>
          <a:p>
            <a:pPr marL="0" indent="0" algn="l">
              <a:lnSpc>
                <a:spcPts val="2350"/>
              </a:lnSpc>
              <a:buNone/>
            </a:pPr>
            <a:r>
              <a:rPr lang="en-US" sz="2000" dirty="0">
                <a:solidFill>
                  <a:srgbClr val="FFE5E5"/>
                </a:solidFill>
                <a:latin typeface="Cambria" panose="02040503050406030204" pitchFamily="18" charset="0"/>
                <a:ea typeface="Cambria" panose="02040503050406030204" pitchFamily="18" charset="0"/>
              </a:rPr>
              <a:t>					Presented by,</a:t>
            </a:r>
          </a:p>
          <a:p>
            <a:pPr marL="0" indent="0" algn="l">
              <a:lnSpc>
                <a:spcPts val="2350"/>
              </a:lnSpc>
              <a:buNone/>
            </a:pPr>
            <a:r>
              <a:rPr lang="en-US" sz="2000" dirty="0">
                <a:solidFill>
                  <a:srgbClr val="FFE5E5"/>
                </a:solidFill>
                <a:latin typeface="Cambria" panose="02040503050406030204" pitchFamily="18" charset="0"/>
                <a:ea typeface="Cambria" panose="02040503050406030204" pitchFamily="18" charset="0"/>
              </a:rPr>
              <a:t>						Kavya P </a:t>
            </a:r>
            <a:r>
              <a:rPr lang="en-US" sz="2000" dirty="0" err="1">
                <a:solidFill>
                  <a:srgbClr val="FFE5E5"/>
                </a:solidFill>
                <a:latin typeface="Cambria" panose="02040503050406030204" pitchFamily="18" charset="0"/>
                <a:ea typeface="Cambria" panose="02040503050406030204" pitchFamily="18" charset="0"/>
              </a:rPr>
              <a:t>P</a:t>
            </a:r>
            <a:endParaRPr lang="en-US" sz="2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4E1C366F-4B37-4B76-0C9F-91379260615E}"/>
              </a:ext>
            </a:extLst>
          </p:cNvPr>
          <p:cNvPicPr>
            <a:picLocks noChangeAspect="1"/>
          </p:cNvPicPr>
          <p:nvPr/>
        </p:nvPicPr>
        <p:blipFill>
          <a:blip r:embed="rId3"/>
          <a:srcRect l="45320" r="-1"/>
          <a:stretch>
            <a:fillRect/>
          </a:stretch>
        </p:blipFill>
        <p:spPr>
          <a:xfrm>
            <a:off x="8860980" y="0"/>
            <a:ext cx="5741708"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629608"/>
            <a:ext cx="10953274"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Use Case 3: Content Age Distribution</a:t>
            </a:r>
            <a:endParaRPr lang="en-US" sz="3900" dirty="0"/>
          </a:p>
        </p:txBody>
      </p:sp>
      <p:sp>
        <p:nvSpPr>
          <p:cNvPr id="3" name="Text 1"/>
          <p:cNvSpPr/>
          <p:nvPr/>
        </p:nvSpPr>
        <p:spPr>
          <a:xfrm>
            <a:off x="750808" y="3616108"/>
            <a:ext cx="7004447" cy="303252"/>
          </a:xfrm>
          <a:prstGeom prst="rect">
            <a:avLst/>
          </a:prstGeom>
          <a:noFill/>
          <a:ln/>
        </p:spPr>
        <p:txBody>
          <a:bodyPr wrap="none" lIns="0" tIns="0" rIns="0" bIns="0" rtlCol="0" anchor="t"/>
          <a:lstStyle/>
          <a:p>
            <a:pPr marL="0" indent="0" algn="l">
              <a:lnSpc>
                <a:spcPts val="2350"/>
              </a:lnSpc>
              <a:buNone/>
            </a:pPr>
            <a:r>
              <a:rPr lang="en-US" b="1" dirty="0">
                <a:solidFill>
                  <a:srgbClr val="FFE5E5"/>
                </a:solidFill>
                <a:latin typeface="DM Sans" pitchFamily="34" charset="0"/>
                <a:ea typeface="DM Sans" pitchFamily="34" charset="-122"/>
                <a:cs typeface="DM Sans" pitchFamily="34" charset="-120"/>
              </a:rPr>
              <a:t>Goal:</a:t>
            </a:r>
            <a:r>
              <a:rPr lang="en-US" dirty="0">
                <a:solidFill>
                  <a:srgbClr val="FFE5E5"/>
                </a:solidFill>
                <a:latin typeface="DM Sans" pitchFamily="34" charset="0"/>
                <a:ea typeface="DM Sans" pitchFamily="34" charset="-122"/>
                <a:cs typeface="DM Sans" pitchFamily="34" charset="-120"/>
              </a:rPr>
              <a:t> Examine the age of content within each cluster.</a:t>
            </a:r>
            <a:endParaRPr lang="en-US" dirty="0"/>
          </a:p>
        </p:txBody>
      </p:sp>
      <p:sp>
        <p:nvSpPr>
          <p:cNvPr id="4" name="Text 2"/>
          <p:cNvSpPr/>
          <p:nvPr/>
        </p:nvSpPr>
        <p:spPr>
          <a:xfrm>
            <a:off x="758309" y="4310240"/>
            <a:ext cx="7004447" cy="606504"/>
          </a:xfrm>
          <a:prstGeom prst="rect">
            <a:avLst/>
          </a:prstGeom>
          <a:noFill/>
          <a:ln/>
        </p:spPr>
        <p:txBody>
          <a:bodyPr wrap="square" lIns="0" tIns="0" rIns="0" bIns="0" rtlCol="0" anchor="t"/>
          <a:lstStyle/>
          <a:p>
            <a:pPr marL="0" indent="0" algn="l">
              <a:lnSpc>
                <a:spcPts val="2350"/>
              </a:lnSpc>
              <a:buNone/>
            </a:pPr>
            <a:r>
              <a:rPr lang="en-US" dirty="0">
                <a:solidFill>
                  <a:srgbClr val="FFE5E5"/>
                </a:solidFill>
                <a:latin typeface="DM Sans" pitchFamily="34" charset="0"/>
                <a:ea typeface="DM Sans" pitchFamily="34" charset="-122"/>
                <a:cs typeface="DM Sans" pitchFamily="34" charset="-120"/>
              </a:rPr>
              <a:t>Analyzing the year of release by cluster revealed groups with older classic titles versus new releases. This is useful for content archival and licensing strategies.</a:t>
            </a:r>
            <a:endParaRPr lang="en-US" dirty="0"/>
          </a:p>
        </p:txBody>
      </p:sp>
      <p:pic>
        <p:nvPicPr>
          <p:cNvPr id="5" name="Image 0" descr="preencoded.png"/>
          <p:cNvPicPr>
            <a:picLocks noChangeAspect="1"/>
          </p:cNvPicPr>
          <p:nvPr/>
        </p:nvPicPr>
        <p:blipFill>
          <a:blip r:embed="rId3"/>
          <a:stretch>
            <a:fillRect/>
          </a:stretch>
        </p:blipFill>
        <p:spPr>
          <a:xfrm>
            <a:off x="8232815" y="2750701"/>
            <a:ext cx="5646777" cy="3162181"/>
          </a:xfrm>
          <a:prstGeom prst="rect">
            <a:avLst/>
          </a:prstGeom>
        </p:spPr>
      </p:pic>
      <p:sp>
        <p:nvSpPr>
          <p:cNvPr id="6" name="Text 3"/>
          <p:cNvSpPr/>
          <p:nvPr/>
        </p:nvSpPr>
        <p:spPr>
          <a:xfrm>
            <a:off x="8232815" y="6126123"/>
            <a:ext cx="5646777" cy="303252"/>
          </a:xfrm>
          <a:prstGeom prst="rect">
            <a:avLst/>
          </a:prstGeom>
          <a:noFill/>
          <a:ln/>
        </p:spPr>
        <p:txBody>
          <a:bodyPr wrap="none" lIns="0" tIns="0" rIns="0" bIns="0" rtlCol="0" anchor="t"/>
          <a:lstStyle/>
          <a:p>
            <a:pPr marL="0" indent="0" algn="ctr">
              <a:lnSpc>
                <a:spcPts val="2350"/>
              </a:lnSpc>
              <a:buNone/>
            </a:pPr>
            <a:r>
              <a:rPr lang="en-US" sz="1450" b="1" dirty="0">
                <a:solidFill>
                  <a:srgbClr val="FFE5E5"/>
                </a:solidFill>
                <a:latin typeface="DM Sans" pitchFamily="34" charset="0"/>
                <a:ea typeface="DM Sans" pitchFamily="34" charset="-122"/>
                <a:cs typeface="DM Sans" pitchFamily="34" charset="-120"/>
              </a:rPr>
              <a:t>Visualization:</a:t>
            </a:r>
            <a:r>
              <a:rPr lang="en-US" sz="1450" dirty="0">
                <a:solidFill>
                  <a:srgbClr val="FFE5E5"/>
                </a:solidFill>
                <a:latin typeface="DM Sans" pitchFamily="34" charset="0"/>
                <a:ea typeface="DM Sans" pitchFamily="34" charset="-122"/>
                <a:cs typeface="DM Sans" pitchFamily="34" charset="-120"/>
              </a:rPr>
              <a:t> Histogram or violin plot per cluster</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6888" y="1641523"/>
            <a:ext cx="8908725" cy="696586"/>
          </a:xfrm>
          <a:prstGeom prst="rect">
            <a:avLst/>
          </a:prstGeom>
          <a:noFill/>
          <a:ln/>
        </p:spPr>
        <p:txBody>
          <a:bodyPr wrap="none" lIns="0" tIns="0" rIns="0" bIns="0" rtlCol="0" anchor="t"/>
          <a:lstStyle/>
          <a:p>
            <a:pPr marL="0" indent="0" algn="l">
              <a:buNone/>
            </a:pPr>
            <a:r>
              <a:rPr lang="en-US" sz="3600" dirty="0">
                <a:solidFill>
                  <a:srgbClr val="000000"/>
                </a:solidFill>
                <a:latin typeface="Dela Gothic One" pitchFamily="34" charset="0"/>
                <a:ea typeface="Dela Gothic One" pitchFamily="34" charset="-122"/>
                <a:cs typeface="Dela Gothic One" pitchFamily="34" charset="-120"/>
              </a:rPr>
              <a:t>📅</a:t>
            </a:r>
            <a:r>
              <a:rPr lang="en-US" sz="3600" dirty="0">
                <a:solidFill>
                  <a:srgbClr val="FAEBEB"/>
                </a:solidFill>
                <a:latin typeface="Dela Gothic One" pitchFamily="34" charset="0"/>
                <a:ea typeface="Dela Gothic One" pitchFamily="34" charset="-122"/>
                <a:cs typeface="Dela Gothic One" pitchFamily="34" charset="-120"/>
              </a:rPr>
              <a:t> Use Case 4 — Year-wise Content Trend</a:t>
            </a:r>
            <a:endParaRPr lang="en-US" sz="3600" dirty="0"/>
          </a:p>
        </p:txBody>
      </p:sp>
      <p:sp>
        <p:nvSpPr>
          <p:cNvPr id="3" name="Text 1"/>
          <p:cNvSpPr/>
          <p:nvPr/>
        </p:nvSpPr>
        <p:spPr>
          <a:xfrm>
            <a:off x="568762" y="3129838"/>
            <a:ext cx="5509309" cy="1130190"/>
          </a:xfrm>
          <a:prstGeom prst="rect">
            <a:avLst/>
          </a:prstGeom>
          <a:noFill/>
          <a:ln/>
        </p:spPr>
        <p:txBody>
          <a:bodyPr wrap="square" lIns="0" tIns="0" rIns="0" bIns="0" rtlCol="0" anchor="t"/>
          <a:lstStyle/>
          <a:p>
            <a:pPr marL="0" indent="0" algn="just">
              <a:buNone/>
            </a:pPr>
            <a:r>
              <a:rPr lang="en-US" dirty="0">
                <a:solidFill>
                  <a:srgbClr val="FFE5E5"/>
                </a:solidFill>
                <a:latin typeface="DM Sans" pitchFamily="34" charset="0"/>
                <a:ea typeface="DM Sans" pitchFamily="34" charset="-122"/>
                <a:cs typeface="DM Sans" pitchFamily="34" charset="-120"/>
              </a:rPr>
              <a:t>Our goal was to track content release trends per cluster. The analysis revealed peak periods of content release within each cluster, which helps us understand overall production trends and shifts in platform focus over time.</a:t>
            </a:r>
            <a:endParaRPr lang="en-US" dirty="0"/>
          </a:p>
        </p:txBody>
      </p:sp>
      <p:pic>
        <p:nvPicPr>
          <p:cNvPr id="4" name="Image 0" descr="preencoded.png"/>
          <p:cNvPicPr>
            <a:picLocks noChangeAspect="1"/>
          </p:cNvPicPr>
          <p:nvPr/>
        </p:nvPicPr>
        <p:blipFill>
          <a:blip r:embed="rId3"/>
          <a:stretch>
            <a:fillRect/>
          </a:stretch>
        </p:blipFill>
        <p:spPr>
          <a:xfrm>
            <a:off x="6559770" y="2667896"/>
            <a:ext cx="7131400" cy="3768014"/>
          </a:xfrm>
          <a:prstGeom prst="rect">
            <a:avLst/>
          </a:prstGeom>
        </p:spPr>
      </p:pic>
      <p:sp>
        <p:nvSpPr>
          <p:cNvPr id="5" name="Shape 2"/>
          <p:cNvSpPr/>
          <p:nvPr/>
        </p:nvSpPr>
        <p:spPr>
          <a:xfrm>
            <a:off x="3766185" y="8668464"/>
            <a:ext cx="142161" cy="142161"/>
          </a:xfrm>
          <a:prstGeom prst="roundRect">
            <a:avLst>
              <a:gd name="adj" fmla="val 12864"/>
            </a:avLst>
          </a:prstGeom>
          <a:solidFill>
            <a:srgbClr val="C41313"/>
          </a:solidFill>
          <a:ln/>
        </p:spPr>
      </p:sp>
      <p:sp>
        <p:nvSpPr>
          <p:cNvPr id="6" name="Text 3"/>
          <p:cNvSpPr/>
          <p:nvPr/>
        </p:nvSpPr>
        <p:spPr>
          <a:xfrm>
            <a:off x="3969306" y="8668464"/>
            <a:ext cx="995482" cy="142161"/>
          </a:xfrm>
          <a:prstGeom prst="rect">
            <a:avLst/>
          </a:prstGeom>
          <a:noFill/>
          <a:ln/>
        </p:spPr>
        <p:txBody>
          <a:bodyPr wrap="none" lIns="0" tIns="0" rIns="0" bIns="0" rtlCol="0" anchor="t"/>
          <a:lstStyle/>
          <a:p>
            <a:pPr marL="0" indent="0" algn="l">
              <a:lnSpc>
                <a:spcPts val="1100"/>
              </a:lnSpc>
              <a:buNone/>
            </a:pPr>
            <a:r>
              <a:rPr lang="en-US" sz="1100" dirty="0">
                <a:solidFill>
                  <a:srgbClr val="FFE5E5"/>
                </a:solidFill>
                <a:latin typeface="DM Sans" pitchFamily="34" charset="0"/>
                <a:ea typeface="DM Sans" pitchFamily="34" charset="-122"/>
                <a:cs typeface="DM Sans" pitchFamily="34" charset="-120"/>
              </a:rPr>
              <a:t>Cluster 1 Count</a:t>
            </a:r>
            <a:endParaRPr lang="en-US" sz="1100" dirty="0"/>
          </a:p>
        </p:txBody>
      </p:sp>
      <p:sp>
        <p:nvSpPr>
          <p:cNvPr id="7" name="Shape 4"/>
          <p:cNvSpPr/>
          <p:nvPr/>
        </p:nvSpPr>
        <p:spPr>
          <a:xfrm>
            <a:off x="6697147" y="8668464"/>
            <a:ext cx="142161" cy="142161"/>
          </a:xfrm>
          <a:prstGeom prst="roundRect">
            <a:avLst>
              <a:gd name="adj" fmla="val 12864"/>
            </a:avLst>
          </a:prstGeom>
          <a:solidFill>
            <a:srgbClr val="ED4343"/>
          </a:solidFill>
          <a:ln/>
        </p:spPr>
      </p:sp>
      <p:sp>
        <p:nvSpPr>
          <p:cNvPr id="8" name="Text 5"/>
          <p:cNvSpPr/>
          <p:nvPr/>
        </p:nvSpPr>
        <p:spPr>
          <a:xfrm>
            <a:off x="6900267" y="8668464"/>
            <a:ext cx="1032986" cy="142161"/>
          </a:xfrm>
          <a:prstGeom prst="rect">
            <a:avLst/>
          </a:prstGeom>
          <a:noFill/>
          <a:ln/>
        </p:spPr>
        <p:txBody>
          <a:bodyPr wrap="none" lIns="0" tIns="0" rIns="0" bIns="0" rtlCol="0" anchor="t"/>
          <a:lstStyle/>
          <a:p>
            <a:pPr marL="0" indent="0" algn="l">
              <a:lnSpc>
                <a:spcPts val="1100"/>
              </a:lnSpc>
              <a:buNone/>
            </a:pPr>
            <a:r>
              <a:rPr lang="en-US" sz="1100" dirty="0">
                <a:solidFill>
                  <a:srgbClr val="FFE5E5"/>
                </a:solidFill>
                <a:latin typeface="DM Sans" pitchFamily="34" charset="0"/>
                <a:ea typeface="DM Sans" pitchFamily="34" charset="-122"/>
                <a:cs typeface="DM Sans" pitchFamily="34" charset="-120"/>
              </a:rPr>
              <a:t>Cluster 2 Count</a:t>
            </a:r>
            <a:endParaRPr lang="en-US" sz="1100" dirty="0"/>
          </a:p>
        </p:txBody>
      </p:sp>
      <p:sp>
        <p:nvSpPr>
          <p:cNvPr id="9" name="Shape 6"/>
          <p:cNvSpPr/>
          <p:nvPr/>
        </p:nvSpPr>
        <p:spPr>
          <a:xfrm>
            <a:off x="9665613" y="8668464"/>
            <a:ext cx="142161" cy="142161"/>
          </a:xfrm>
          <a:prstGeom prst="roundRect">
            <a:avLst>
              <a:gd name="adj" fmla="val 12864"/>
            </a:avLst>
          </a:prstGeom>
          <a:solidFill>
            <a:srgbClr val="F59595"/>
          </a:solidFill>
          <a:ln/>
        </p:spPr>
      </p:sp>
      <p:sp>
        <p:nvSpPr>
          <p:cNvPr id="10" name="Text 7"/>
          <p:cNvSpPr/>
          <p:nvPr/>
        </p:nvSpPr>
        <p:spPr>
          <a:xfrm>
            <a:off x="9868733" y="8668464"/>
            <a:ext cx="1035129" cy="142161"/>
          </a:xfrm>
          <a:prstGeom prst="rect">
            <a:avLst/>
          </a:prstGeom>
          <a:noFill/>
          <a:ln/>
        </p:spPr>
        <p:txBody>
          <a:bodyPr wrap="none" lIns="0" tIns="0" rIns="0" bIns="0" rtlCol="0" anchor="t"/>
          <a:lstStyle/>
          <a:p>
            <a:pPr marL="0" indent="0" algn="l">
              <a:lnSpc>
                <a:spcPts val="1100"/>
              </a:lnSpc>
              <a:buNone/>
            </a:pPr>
            <a:r>
              <a:rPr lang="en-US" sz="1100" dirty="0">
                <a:solidFill>
                  <a:srgbClr val="FFE5E5"/>
                </a:solidFill>
                <a:latin typeface="DM Sans" pitchFamily="34" charset="0"/>
                <a:ea typeface="DM Sans" pitchFamily="34" charset="-122"/>
                <a:cs typeface="DM Sans" pitchFamily="34" charset="-120"/>
              </a:rPr>
              <a:t>Cluster 3 Count</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701"/>
          </a:xfrm>
          <a:prstGeom prst="rect">
            <a:avLst/>
          </a:prstGeom>
        </p:spPr>
      </p:pic>
      <p:sp>
        <p:nvSpPr>
          <p:cNvPr id="3" name="Text 0"/>
          <p:cNvSpPr/>
          <p:nvPr/>
        </p:nvSpPr>
        <p:spPr>
          <a:xfrm>
            <a:off x="758309" y="3334121"/>
            <a:ext cx="5058489" cy="334566"/>
          </a:xfrm>
          <a:prstGeom prst="rect">
            <a:avLst/>
          </a:prstGeom>
          <a:noFill/>
          <a:ln/>
        </p:spPr>
        <p:txBody>
          <a:bodyPr wrap="none" lIns="0" tIns="0" rIns="0" bIns="0" rtlCol="0" anchor="t"/>
          <a:lstStyle/>
          <a:p>
            <a:pPr marL="0" indent="0" algn="l">
              <a:lnSpc>
                <a:spcPts val="2450"/>
              </a:lnSpc>
              <a:buNone/>
            </a:pPr>
            <a:r>
              <a:rPr lang="en-US" sz="2800" dirty="0">
                <a:solidFill>
                  <a:srgbClr val="000000"/>
                </a:solidFill>
                <a:latin typeface="Dela Gothic One" pitchFamily="34" charset="0"/>
                <a:ea typeface="Dela Gothic One" pitchFamily="34" charset="-122"/>
                <a:cs typeface="Dela Gothic One" pitchFamily="34" charset="-120"/>
              </a:rPr>
              <a:t>✅</a:t>
            </a:r>
            <a:r>
              <a:rPr lang="en-US" sz="2800" dirty="0">
                <a:solidFill>
                  <a:srgbClr val="FAEBEB"/>
                </a:solidFill>
                <a:latin typeface="Dela Gothic One" pitchFamily="34" charset="0"/>
                <a:ea typeface="Dela Gothic One" pitchFamily="34" charset="-122"/>
                <a:cs typeface="Dela Gothic One" pitchFamily="34" charset="-120"/>
              </a:rPr>
              <a:t> Conclusion &amp; Recommendations</a:t>
            </a:r>
            <a:endParaRPr lang="en-US" sz="2800" dirty="0"/>
          </a:p>
        </p:txBody>
      </p:sp>
      <p:sp>
        <p:nvSpPr>
          <p:cNvPr id="4" name="Text 1"/>
          <p:cNvSpPr/>
          <p:nvPr/>
        </p:nvSpPr>
        <p:spPr>
          <a:xfrm>
            <a:off x="758309" y="4548783"/>
            <a:ext cx="13113782" cy="303252"/>
          </a:xfrm>
          <a:prstGeom prst="rect">
            <a:avLst/>
          </a:prstGeom>
          <a:noFill/>
          <a:ln/>
        </p:spPr>
        <p:txBody>
          <a:bodyPr wrap="none" lIns="0" tIns="0" rIns="0" bIns="0" rtlCol="0" anchor="t"/>
          <a:lstStyle/>
          <a:p>
            <a:pPr marL="0" indent="0" algn="l">
              <a:lnSpc>
                <a:spcPts val="2350"/>
              </a:lnSpc>
              <a:buNone/>
            </a:pPr>
            <a:r>
              <a:rPr lang="en-US" sz="1600" dirty="0">
                <a:solidFill>
                  <a:srgbClr val="FFE5E5"/>
                </a:solidFill>
                <a:latin typeface="DM Sans" pitchFamily="34" charset="0"/>
                <a:ea typeface="DM Sans" pitchFamily="34" charset="-122"/>
                <a:cs typeface="DM Sans" pitchFamily="34" charset="-120"/>
              </a:rPr>
              <a:t>KMeans + PCA provided the best clustering clarity, and our dashboard enables interactive insight exploration.</a:t>
            </a:r>
            <a:endParaRPr lang="en-US" sz="1600" dirty="0"/>
          </a:p>
        </p:txBody>
      </p:sp>
      <p:sp>
        <p:nvSpPr>
          <p:cNvPr id="5" name="Shape 2"/>
          <p:cNvSpPr/>
          <p:nvPr/>
        </p:nvSpPr>
        <p:spPr>
          <a:xfrm>
            <a:off x="758309" y="5065276"/>
            <a:ext cx="426482" cy="426482"/>
          </a:xfrm>
          <a:prstGeom prst="roundRect">
            <a:avLst>
              <a:gd name="adj" fmla="val 18670"/>
            </a:avLst>
          </a:prstGeom>
          <a:solidFill>
            <a:srgbClr val="740B0B"/>
          </a:solidFill>
          <a:ln w="7620">
            <a:solidFill>
              <a:srgbClr val="8D2424"/>
            </a:solidFill>
            <a:prstDash val="solid"/>
          </a:ln>
        </p:spPr>
      </p:sp>
      <p:sp>
        <p:nvSpPr>
          <p:cNvPr id="6" name="Text 3"/>
          <p:cNvSpPr/>
          <p:nvPr/>
        </p:nvSpPr>
        <p:spPr>
          <a:xfrm>
            <a:off x="1374338" y="5130403"/>
            <a:ext cx="3361373" cy="311706"/>
          </a:xfrm>
          <a:prstGeom prst="rect">
            <a:avLst/>
          </a:prstGeom>
          <a:noFill/>
          <a:ln/>
        </p:spPr>
        <p:txBody>
          <a:bodyPr wrap="none" lIns="0" tIns="0" rIns="0" bIns="0" rtlCol="0" anchor="t"/>
          <a:lstStyle/>
          <a:p>
            <a:pPr marL="0" indent="0" algn="l">
              <a:lnSpc>
                <a:spcPts val="2450"/>
              </a:lnSpc>
              <a:buNone/>
            </a:pPr>
            <a:r>
              <a:rPr lang="en-US" sz="2000" dirty="0">
                <a:solidFill>
                  <a:srgbClr val="FFE5E5"/>
                </a:solidFill>
                <a:latin typeface="Dela Gothic One" pitchFamily="34" charset="0"/>
                <a:ea typeface="Dela Gothic One" pitchFamily="34" charset="-122"/>
                <a:cs typeface="Dela Gothic One" pitchFamily="34" charset="-120"/>
              </a:rPr>
              <a:t>Key Recommendations</a:t>
            </a:r>
            <a:endParaRPr lang="en-US" sz="2000" dirty="0"/>
          </a:p>
        </p:txBody>
      </p:sp>
      <p:sp>
        <p:nvSpPr>
          <p:cNvPr id="7" name="Text 4"/>
          <p:cNvSpPr/>
          <p:nvPr/>
        </p:nvSpPr>
        <p:spPr>
          <a:xfrm>
            <a:off x="1374338" y="555581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Integrate clustering into content recommendation engines.</a:t>
            </a:r>
            <a:endParaRPr lang="en-US" sz="1600" dirty="0"/>
          </a:p>
        </p:txBody>
      </p:sp>
      <p:sp>
        <p:nvSpPr>
          <p:cNvPr id="8" name="Text 5"/>
          <p:cNvSpPr/>
          <p:nvPr/>
        </p:nvSpPr>
        <p:spPr>
          <a:xfrm>
            <a:off x="1374338" y="592538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Use genre and year trends for regional strategy.</a:t>
            </a:r>
            <a:endParaRPr lang="en-US" sz="1600" dirty="0"/>
          </a:p>
        </p:txBody>
      </p:sp>
      <p:sp>
        <p:nvSpPr>
          <p:cNvPr id="9" name="Text 6"/>
          <p:cNvSpPr/>
          <p:nvPr/>
        </p:nvSpPr>
        <p:spPr>
          <a:xfrm>
            <a:off x="1374338" y="629495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Extend clustering to include watch behavior &amp; user ratings.</a:t>
            </a:r>
            <a:endParaRPr lang="en-US" sz="1600" dirty="0"/>
          </a:p>
        </p:txBody>
      </p:sp>
      <p:sp>
        <p:nvSpPr>
          <p:cNvPr id="10" name="Shape 7"/>
          <p:cNvSpPr/>
          <p:nvPr/>
        </p:nvSpPr>
        <p:spPr>
          <a:xfrm>
            <a:off x="7433667" y="5065276"/>
            <a:ext cx="426482" cy="426482"/>
          </a:xfrm>
          <a:prstGeom prst="roundRect">
            <a:avLst>
              <a:gd name="adj" fmla="val 18670"/>
            </a:avLst>
          </a:prstGeom>
          <a:solidFill>
            <a:srgbClr val="740B0B"/>
          </a:solidFill>
          <a:ln w="7620">
            <a:solidFill>
              <a:srgbClr val="8D2424"/>
            </a:solidFill>
            <a:prstDash val="solid"/>
          </a:ln>
        </p:spPr>
      </p:sp>
      <p:sp>
        <p:nvSpPr>
          <p:cNvPr id="11" name="Text 8"/>
          <p:cNvSpPr/>
          <p:nvPr/>
        </p:nvSpPr>
        <p:spPr>
          <a:xfrm>
            <a:off x="8049697" y="5130403"/>
            <a:ext cx="2494359" cy="311706"/>
          </a:xfrm>
          <a:prstGeom prst="rect">
            <a:avLst/>
          </a:prstGeom>
          <a:noFill/>
          <a:ln/>
        </p:spPr>
        <p:txBody>
          <a:bodyPr wrap="none" lIns="0" tIns="0" rIns="0" bIns="0" rtlCol="0" anchor="t"/>
          <a:lstStyle/>
          <a:p>
            <a:pPr marL="0" indent="0" algn="l">
              <a:lnSpc>
                <a:spcPts val="2450"/>
              </a:lnSpc>
              <a:buNone/>
            </a:pPr>
            <a:r>
              <a:rPr lang="en-US" sz="2000" dirty="0">
                <a:solidFill>
                  <a:srgbClr val="FFE5E5"/>
                </a:solidFill>
                <a:latin typeface="Dela Gothic One" pitchFamily="34" charset="0"/>
                <a:ea typeface="Dela Gothic One" pitchFamily="34" charset="-122"/>
                <a:cs typeface="Dela Gothic One" pitchFamily="34" charset="-120"/>
              </a:rPr>
              <a:t>Future Work</a:t>
            </a:r>
            <a:endParaRPr lang="en-US" sz="2000" dirty="0"/>
          </a:p>
        </p:txBody>
      </p:sp>
      <p:sp>
        <p:nvSpPr>
          <p:cNvPr id="12" name="Text 9"/>
          <p:cNvSpPr/>
          <p:nvPr/>
        </p:nvSpPr>
        <p:spPr>
          <a:xfrm>
            <a:off x="8049697" y="555581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Explore t-SNE for dimensionality reduction.</a:t>
            </a:r>
            <a:endParaRPr lang="en-US" sz="1600" dirty="0"/>
          </a:p>
        </p:txBody>
      </p:sp>
      <p:sp>
        <p:nvSpPr>
          <p:cNvPr id="13" name="Text 10"/>
          <p:cNvSpPr/>
          <p:nvPr/>
        </p:nvSpPr>
        <p:spPr>
          <a:xfrm>
            <a:off x="8049697" y="592538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Apply NLP on content descriptions.</a:t>
            </a:r>
            <a:endParaRPr lang="en-US" sz="1600" dirty="0"/>
          </a:p>
        </p:txBody>
      </p:sp>
      <p:sp>
        <p:nvSpPr>
          <p:cNvPr id="14" name="Text 11"/>
          <p:cNvSpPr/>
          <p:nvPr/>
        </p:nvSpPr>
        <p:spPr>
          <a:xfrm>
            <a:off x="8049697" y="6294953"/>
            <a:ext cx="5822394" cy="303252"/>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FFE5E5"/>
                </a:solidFill>
                <a:latin typeface="DM Sans" pitchFamily="34" charset="0"/>
                <a:ea typeface="DM Sans" pitchFamily="34" charset="-122"/>
                <a:cs typeface="DM Sans" pitchFamily="34" charset="-120"/>
              </a:rPr>
              <a:t>Map user behavior to content clusters.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366899"/>
            <a:ext cx="4988838"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Introduction</a:t>
            </a:r>
            <a:endParaRPr lang="en-US" sz="3900" dirty="0"/>
          </a:p>
        </p:txBody>
      </p:sp>
      <p:sp>
        <p:nvSpPr>
          <p:cNvPr id="4" name="Text 1"/>
          <p:cNvSpPr/>
          <p:nvPr/>
        </p:nvSpPr>
        <p:spPr>
          <a:xfrm>
            <a:off x="758309" y="3414600"/>
            <a:ext cx="7627382" cy="909757"/>
          </a:xfrm>
          <a:prstGeom prst="rect">
            <a:avLst/>
          </a:prstGeom>
          <a:noFill/>
          <a:ln/>
        </p:spPr>
        <p:txBody>
          <a:bodyPr wrap="square" lIns="0" tIns="0" rIns="0" bIns="0" rtlCol="0" anchor="t"/>
          <a:lstStyle/>
          <a:p>
            <a:pPr marL="0" indent="0" algn="just">
              <a:lnSpc>
                <a:spcPts val="2350"/>
              </a:lnSpc>
              <a:buNone/>
            </a:pPr>
            <a:r>
              <a:rPr lang="en-US" dirty="0">
                <a:solidFill>
                  <a:srgbClr val="FFE5E5"/>
                </a:solidFill>
                <a:latin typeface="DM Sans" pitchFamily="34" charset="0"/>
                <a:ea typeface="DM Sans" pitchFamily="34" charset="-122"/>
                <a:cs typeface="DM Sans" pitchFamily="34" charset="-120"/>
              </a:rPr>
              <a:t>Netflix boasts thousands of global titles, making manual categorization and content discovery inefficient. This project applies Unsupervised Machine Learning to uncover patterns, group content, and enable smart recommendations.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15909" y="1939409"/>
            <a:ext cx="5837873"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Problem Statement</a:t>
            </a:r>
            <a:endParaRPr lang="en-US" sz="3900" dirty="0"/>
          </a:p>
        </p:txBody>
      </p:sp>
      <p:sp>
        <p:nvSpPr>
          <p:cNvPr id="4" name="Shape 1"/>
          <p:cNvSpPr/>
          <p:nvPr/>
        </p:nvSpPr>
        <p:spPr>
          <a:xfrm>
            <a:off x="4415909" y="2847261"/>
            <a:ext cx="426482" cy="426482"/>
          </a:xfrm>
          <a:prstGeom prst="roundRect">
            <a:avLst>
              <a:gd name="adj" fmla="val 18670"/>
            </a:avLst>
          </a:prstGeom>
          <a:solidFill>
            <a:srgbClr val="740B0B"/>
          </a:solidFill>
          <a:ln w="7620">
            <a:solidFill>
              <a:srgbClr val="8D2424"/>
            </a:solidFill>
            <a:prstDash val="solid"/>
          </a:ln>
        </p:spPr>
      </p:sp>
      <p:sp>
        <p:nvSpPr>
          <p:cNvPr id="5" name="Text 2"/>
          <p:cNvSpPr/>
          <p:nvPr/>
        </p:nvSpPr>
        <p:spPr>
          <a:xfrm>
            <a:off x="5031938" y="2912388"/>
            <a:ext cx="2808565"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Content Clustering</a:t>
            </a:r>
            <a:endParaRPr lang="en-US" sz="1950" dirty="0"/>
          </a:p>
        </p:txBody>
      </p:sp>
      <p:sp>
        <p:nvSpPr>
          <p:cNvPr id="6" name="Text 3"/>
          <p:cNvSpPr/>
          <p:nvPr/>
        </p:nvSpPr>
        <p:spPr>
          <a:xfrm>
            <a:off x="5031938" y="3337798"/>
            <a:ext cx="8840153"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How can we automatically cluster Netflix content based on features like genre, type, rating, and duration?</a:t>
            </a:r>
            <a:endParaRPr lang="en-US" sz="1450" dirty="0"/>
          </a:p>
        </p:txBody>
      </p:sp>
      <p:sp>
        <p:nvSpPr>
          <p:cNvPr id="7" name="Shape 4"/>
          <p:cNvSpPr/>
          <p:nvPr/>
        </p:nvSpPr>
        <p:spPr>
          <a:xfrm>
            <a:off x="4415909" y="4323398"/>
            <a:ext cx="426482" cy="426482"/>
          </a:xfrm>
          <a:prstGeom prst="roundRect">
            <a:avLst>
              <a:gd name="adj" fmla="val 18670"/>
            </a:avLst>
          </a:prstGeom>
          <a:solidFill>
            <a:srgbClr val="740B0B"/>
          </a:solidFill>
          <a:ln w="7620">
            <a:solidFill>
              <a:srgbClr val="8D2424"/>
            </a:solidFill>
            <a:prstDash val="solid"/>
          </a:ln>
        </p:spPr>
      </p:sp>
      <p:sp>
        <p:nvSpPr>
          <p:cNvPr id="8" name="Text 5"/>
          <p:cNvSpPr/>
          <p:nvPr/>
        </p:nvSpPr>
        <p:spPr>
          <a:xfrm>
            <a:off x="5031938" y="4388525"/>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Business Value</a:t>
            </a:r>
            <a:endParaRPr lang="en-US" sz="1950" dirty="0"/>
          </a:p>
        </p:txBody>
      </p:sp>
      <p:sp>
        <p:nvSpPr>
          <p:cNvPr id="9" name="Text 6"/>
          <p:cNvSpPr/>
          <p:nvPr/>
        </p:nvSpPr>
        <p:spPr>
          <a:xfrm>
            <a:off x="5031938" y="4813935"/>
            <a:ext cx="8840153"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Can we extract business value by analyzing these content clusters?</a:t>
            </a:r>
            <a:endParaRPr lang="en-US" sz="1450" dirty="0"/>
          </a:p>
        </p:txBody>
      </p:sp>
      <p:sp>
        <p:nvSpPr>
          <p:cNvPr id="10" name="Shape 7"/>
          <p:cNvSpPr/>
          <p:nvPr/>
        </p:nvSpPr>
        <p:spPr>
          <a:xfrm>
            <a:off x="4415909" y="5496282"/>
            <a:ext cx="426482" cy="426482"/>
          </a:xfrm>
          <a:prstGeom prst="roundRect">
            <a:avLst>
              <a:gd name="adj" fmla="val 18670"/>
            </a:avLst>
          </a:prstGeom>
          <a:solidFill>
            <a:srgbClr val="740B0B"/>
          </a:solidFill>
          <a:ln w="7620">
            <a:solidFill>
              <a:srgbClr val="8D2424"/>
            </a:solidFill>
            <a:prstDash val="solid"/>
          </a:ln>
        </p:spPr>
      </p:sp>
      <p:sp>
        <p:nvSpPr>
          <p:cNvPr id="11" name="Text 8"/>
          <p:cNvSpPr/>
          <p:nvPr/>
        </p:nvSpPr>
        <p:spPr>
          <a:xfrm>
            <a:off x="5031938" y="5561409"/>
            <a:ext cx="337399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Interactive Dashboard</a:t>
            </a:r>
            <a:endParaRPr lang="en-US" sz="1950" dirty="0"/>
          </a:p>
        </p:txBody>
      </p:sp>
      <p:sp>
        <p:nvSpPr>
          <p:cNvPr id="12" name="Text 9"/>
          <p:cNvSpPr/>
          <p:nvPr/>
        </p:nvSpPr>
        <p:spPr>
          <a:xfrm>
            <a:off x="5031938" y="5986820"/>
            <a:ext cx="8840153"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Can we build an interactive dashboard to explore these patterns and insights?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1999" y="516969"/>
            <a:ext cx="5468064" cy="618530"/>
          </a:xfrm>
          <a:prstGeom prst="rect">
            <a:avLst/>
          </a:prstGeom>
          <a:noFill/>
          <a:ln/>
        </p:spPr>
        <p:txBody>
          <a:bodyPr wrap="none" lIns="0" tIns="0" rIns="0" bIns="0" rtlCol="0" anchor="t"/>
          <a:lstStyle/>
          <a:p>
            <a:pPr marL="0" indent="0" algn="l">
              <a:lnSpc>
                <a:spcPts val="4850"/>
              </a:lnSpc>
              <a:buNone/>
            </a:pPr>
            <a:r>
              <a:rPr lang="en-US" sz="3850" dirty="0">
                <a:solidFill>
                  <a:srgbClr val="FAEBEB"/>
                </a:solidFill>
                <a:latin typeface="Dela Gothic One" pitchFamily="34" charset="0"/>
                <a:ea typeface="Dela Gothic One" pitchFamily="34" charset="-122"/>
                <a:cs typeface="Dela Gothic One" pitchFamily="34" charset="-120"/>
              </a:rPr>
              <a:t>Project Objectives</a:t>
            </a:r>
            <a:endParaRPr lang="en-US" sz="3850" dirty="0"/>
          </a:p>
        </p:txBody>
      </p:sp>
      <p:sp>
        <p:nvSpPr>
          <p:cNvPr id="3" name="Shape 1"/>
          <p:cNvSpPr/>
          <p:nvPr/>
        </p:nvSpPr>
        <p:spPr>
          <a:xfrm>
            <a:off x="751999" y="1511498"/>
            <a:ext cx="188000" cy="1127998"/>
          </a:xfrm>
          <a:prstGeom prst="roundRect">
            <a:avLst>
              <a:gd name="adj" fmla="val 42003"/>
            </a:avLst>
          </a:prstGeom>
          <a:solidFill>
            <a:srgbClr val="740B0B"/>
          </a:solidFill>
          <a:ln w="7620">
            <a:solidFill>
              <a:srgbClr val="8D2424"/>
            </a:solidFill>
            <a:prstDash val="solid"/>
          </a:ln>
        </p:spPr>
      </p:sp>
      <p:sp>
        <p:nvSpPr>
          <p:cNvPr id="4" name="Text 2"/>
          <p:cNvSpPr/>
          <p:nvPr/>
        </p:nvSpPr>
        <p:spPr>
          <a:xfrm>
            <a:off x="1127998" y="1699498"/>
            <a:ext cx="2540794" cy="309205"/>
          </a:xfrm>
          <a:prstGeom prst="rect">
            <a:avLst/>
          </a:prstGeom>
          <a:noFill/>
          <a:ln/>
        </p:spPr>
        <p:txBody>
          <a:bodyPr wrap="none" lIns="0" tIns="0" rIns="0" bIns="0" rtlCol="0" anchor="t"/>
          <a:lstStyle/>
          <a:p>
            <a:pPr marL="0" indent="0" algn="l">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Data Preparation</a:t>
            </a:r>
            <a:endParaRPr lang="en-US" sz="1900" dirty="0"/>
          </a:p>
        </p:txBody>
      </p:sp>
      <p:sp>
        <p:nvSpPr>
          <p:cNvPr id="5" name="Text 3"/>
          <p:cNvSpPr/>
          <p:nvPr/>
        </p:nvSpPr>
        <p:spPr>
          <a:xfrm>
            <a:off x="1127998" y="2121456"/>
            <a:ext cx="12750403" cy="3007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Clean and preprocess the Netflix dataset.</a:t>
            </a:r>
            <a:endParaRPr lang="en-US" sz="1450" dirty="0"/>
          </a:p>
        </p:txBody>
      </p:sp>
      <p:sp>
        <p:nvSpPr>
          <p:cNvPr id="6" name="Shape 4"/>
          <p:cNvSpPr/>
          <p:nvPr/>
        </p:nvSpPr>
        <p:spPr>
          <a:xfrm>
            <a:off x="1033939" y="2780467"/>
            <a:ext cx="188000" cy="1127998"/>
          </a:xfrm>
          <a:prstGeom prst="roundRect">
            <a:avLst>
              <a:gd name="adj" fmla="val 42003"/>
            </a:avLst>
          </a:prstGeom>
          <a:solidFill>
            <a:srgbClr val="740B0B"/>
          </a:solidFill>
          <a:ln w="7620">
            <a:solidFill>
              <a:srgbClr val="8D2424"/>
            </a:solidFill>
            <a:prstDash val="solid"/>
          </a:ln>
        </p:spPr>
      </p:sp>
      <p:sp>
        <p:nvSpPr>
          <p:cNvPr id="7" name="Text 5"/>
          <p:cNvSpPr/>
          <p:nvPr/>
        </p:nvSpPr>
        <p:spPr>
          <a:xfrm>
            <a:off x="1409938" y="2968466"/>
            <a:ext cx="2660452" cy="309205"/>
          </a:xfrm>
          <a:prstGeom prst="rect">
            <a:avLst/>
          </a:prstGeom>
          <a:noFill/>
          <a:ln/>
        </p:spPr>
        <p:txBody>
          <a:bodyPr wrap="none" lIns="0" tIns="0" rIns="0" bIns="0" rtlCol="0" anchor="t"/>
          <a:lstStyle/>
          <a:p>
            <a:pPr marL="0" indent="0" algn="l">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Clustering Models</a:t>
            </a:r>
            <a:endParaRPr lang="en-US" sz="1900" dirty="0"/>
          </a:p>
        </p:txBody>
      </p:sp>
      <p:sp>
        <p:nvSpPr>
          <p:cNvPr id="8" name="Text 6"/>
          <p:cNvSpPr/>
          <p:nvPr/>
        </p:nvSpPr>
        <p:spPr>
          <a:xfrm>
            <a:off x="1409938" y="3390424"/>
            <a:ext cx="12468463" cy="3007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Perform clustering using KMeans, DBSCAN, and Hierarchical methods.</a:t>
            </a:r>
            <a:endParaRPr lang="en-US" sz="1450" dirty="0"/>
          </a:p>
        </p:txBody>
      </p:sp>
      <p:sp>
        <p:nvSpPr>
          <p:cNvPr id="9" name="Shape 7"/>
          <p:cNvSpPr/>
          <p:nvPr/>
        </p:nvSpPr>
        <p:spPr>
          <a:xfrm>
            <a:off x="1315998" y="4049435"/>
            <a:ext cx="188000" cy="1127998"/>
          </a:xfrm>
          <a:prstGeom prst="roundRect">
            <a:avLst>
              <a:gd name="adj" fmla="val 42003"/>
            </a:avLst>
          </a:prstGeom>
          <a:solidFill>
            <a:srgbClr val="740B0B"/>
          </a:solidFill>
          <a:ln w="7620">
            <a:solidFill>
              <a:srgbClr val="8D2424"/>
            </a:solidFill>
            <a:prstDash val="solid"/>
          </a:ln>
        </p:spPr>
      </p:sp>
      <p:sp>
        <p:nvSpPr>
          <p:cNvPr id="10" name="Text 8"/>
          <p:cNvSpPr/>
          <p:nvPr/>
        </p:nvSpPr>
        <p:spPr>
          <a:xfrm>
            <a:off x="1691997" y="4237434"/>
            <a:ext cx="3074670" cy="309205"/>
          </a:xfrm>
          <a:prstGeom prst="rect">
            <a:avLst/>
          </a:prstGeom>
          <a:noFill/>
          <a:ln/>
        </p:spPr>
        <p:txBody>
          <a:bodyPr wrap="none" lIns="0" tIns="0" rIns="0" bIns="0" rtlCol="0" anchor="t"/>
          <a:lstStyle/>
          <a:p>
            <a:pPr marL="0" indent="0" algn="l">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Dimension Reduction</a:t>
            </a:r>
            <a:endParaRPr lang="en-US" sz="1900" dirty="0"/>
          </a:p>
        </p:txBody>
      </p:sp>
      <p:sp>
        <p:nvSpPr>
          <p:cNvPr id="11" name="Text 9"/>
          <p:cNvSpPr/>
          <p:nvPr/>
        </p:nvSpPr>
        <p:spPr>
          <a:xfrm>
            <a:off x="1691997" y="4659392"/>
            <a:ext cx="12186404" cy="3007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Reduce dimensions using PCA for better visualization.</a:t>
            </a:r>
            <a:endParaRPr lang="en-US" sz="1450" dirty="0"/>
          </a:p>
        </p:txBody>
      </p:sp>
      <p:sp>
        <p:nvSpPr>
          <p:cNvPr id="12" name="Shape 10"/>
          <p:cNvSpPr/>
          <p:nvPr/>
        </p:nvSpPr>
        <p:spPr>
          <a:xfrm>
            <a:off x="1597938" y="5318403"/>
            <a:ext cx="188000" cy="1127998"/>
          </a:xfrm>
          <a:prstGeom prst="roundRect">
            <a:avLst>
              <a:gd name="adj" fmla="val 42003"/>
            </a:avLst>
          </a:prstGeom>
          <a:solidFill>
            <a:srgbClr val="740B0B"/>
          </a:solidFill>
          <a:ln w="7620">
            <a:solidFill>
              <a:srgbClr val="8D2424"/>
            </a:solidFill>
            <a:prstDash val="solid"/>
          </a:ln>
        </p:spPr>
      </p:sp>
      <p:sp>
        <p:nvSpPr>
          <p:cNvPr id="13" name="Text 11"/>
          <p:cNvSpPr/>
          <p:nvPr/>
        </p:nvSpPr>
        <p:spPr>
          <a:xfrm>
            <a:off x="1973937" y="5506403"/>
            <a:ext cx="3826907" cy="309205"/>
          </a:xfrm>
          <a:prstGeom prst="rect">
            <a:avLst/>
          </a:prstGeom>
          <a:noFill/>
          <a:ln/>
        </p:spPr>
        <p:txBody>
          <a:bodyPr wrap="none" lIns="0" tIns="0" rIns="0" bIns="0" rtlCol="0" anchor="t"/>
          <a:lstStyle/>
          <a:p>
            <a:pPr marL="0" indent="0" algn="l">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Visualization &amp; Dashboard</a:t>
            </a:r>
            <a:endParaRPr lang="en-US" sz="1900" dirty="0"/>
          </a:p>
        </p:txBody>
      </p:sp>
      <p:sp>
        <p:nvSpPr>
          <p:cNvPr id="14" name="Text 12"/>
          <p:cNvSpPr/>
          <p:nvPr/>
        </p:nvSpPr>
        <p:spPr>
          <a:xfrm>
            <a:off x="1973937" y="5928360"/>
            <a:ext cx="11904464" cy="3007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Visualize clusters and build an interactive dashboard for insights.</a:t>
            </a:r>
            <a:endParaRPr lang="en-US" sz="1450" dirty="0"/>
          </a:p>
        </p:txBody>
      </p:sp>
      <p:sp>
        <p:nvSpPr>
          <p:cNvPr id="15" name="Shape 13"/>
          <p:cNvSpPr/>
          <p:nvPr/>
        </p:nvSpPr>
        <p:spPr>
          <a:xfrm>
            <a:off x="1315998" y="6587371"/>
            <a:ext cx="188000" cy="1127998"/>
          </a:xfrm>
          <a:prstGeom prst="roundRect">
            <a:avLst>
              <a:gd name="adj" fmla="val 42003"/>
            </a:avLst>
          </a:prstGeom>
          <a:solidFill>
            <a:srgbClr val="740B0B"/>
          </a:solidFill>
          <a:ln w="7620">
            <a:solidFill>
              <a:srgbClr val="8D2424"/>
            </a:solidFill>
            <a:prstDash val="solid"/>
          </a:ln>
        </p:spPr>
      </p:sp>
      <p:sp>
        <p:nvSpPr>
          <p:cNvPr id="16" name="Text 14"/>
          <p:cNvSpPr/>
          <p:nvPr/>
        </p:nvSpPr>
        <p:spPr>
          <a:xfrm>
            <a:off x="1691997" y="6775371"/>
            <a:ext cx="4210169" cy="309205"/>
          </a:xfrm>
          <a:prstGeom prst="rect">
            <a:avLst/>
          </a:prstGeom>
          <a:noFill/>
          <a:ln/>
        </p:spPr>
        <p:txBody>
          <a:bodyPr wrap="none" lIns="0" tIns="0" rIns="0" bIns="0" rtlCol="0" anchor="t"/>
          <a:lstStyle/>
          <a:p>
            <a:pPr marL="0" indent="0" algn="l">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Strategic Recommendations</a:t>
            </a:r>
            <a:endParaRPr lang="en-US" sz="1900" dirty="0"/>
          </a:p>
        </p:txBody>
      </p:sp>
      <p:sp>
        <p:nvSpPr>
          <p:cNvPr id="17" name="Text 15"/>
          <p:cNvSpPr/>
          <p:nvPr/>
        </p:nvSpPr>
        <p:spPr>
          <a:xfrm>
            <a:off x="1691997" y="7197328"/>
            <a:ext cx="12186404" cy="3007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Recommend strategies for personalization and content curation.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5975769" y="866137"/>
            <a:ext cx="5047178"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Project Workflow</a:t>
            </a:r>
            <a:endParaRPr lang="en-US" sz="3900" dirty="0"/>
          </a:p>
        </p:txBody>
      </p:sp>
      <p:sp>
        <p:nvSpPr>
          <p:cNvPr id="5" name="TextBox 4">
            <a:extLst>
              <a:ext uri="{FF2B5EF4-FFF2-40B4-BE49-F238E27FC236}">
                <a16:creationId xmlns:a16="http://schemas.microsoft.com/office/drawing/2014/main" id="{E5FF1555-6AC3-8CF9-B7C2-7AF052D2226C}"/>
              </a:ext>
            </a:extLst>
          </p:cNvPr>
          <p:cNvSpPr txBox="1"/>
          <p:nvPr/>
        </p:nvSpPr>
        <p:spPr>
          <a:xfrm>
            <a:off x="6443831" y="2074315"/>
            <a:ext cx="7315200" cy="4446730"/>
          </a:xfrm>
          <a:prstGeom prst="rect">
            <a:avLst/>
          </a:prstGeom>
          <a:noFill/>
        </p:spPr>
        <p:txBody>
          <a:bodyPr wrap="square">
            <a:spAutoFit/>
          </a:bodyPr>
          <a:lstStyle/>
          <a:p>
            <a:pPr algn="just">
              <a:lnSpc>
                <a:spcPct val="200000"/>
              </a:lnSpc>
            </a:pPr>
            <a:r>
              <a:rPr lang="en-IN" b="1" dirty="0">
                <a:solidFill>
                  <a:schemeClr val="bg1"/>
                </a:solidFill>
              </a:rPr>
              <a:t>Dataset:</a:t>
            </a:r>
            <a:r>
              <a:rPr lang="en-IN" dirty="0">
                <a:solidFill>
                  <a:schemeClr val="bg1"/>
                </a:solidFill>
              </a:rPr>
              <a:t> Loaded Netflix Movies &amp; TV Shows data for clustering</a:t>
            </a:r>
          </a:p>
          <a:p>
            <a:pPr algn="just">
              <a:lnSpc>
                <a:spcPct val="200000"/>
              </a:lnSpc>
            </a:pPr>
            <a:r>
              <a:rPr lang="en-IN" b="1" dirty="0">
                <a:solidFill>
                  <a:schemeClr val="bg1"/>
                </a:solidFill>
              </a:rPr>
              <a:t>Data Cleaning:</a:t>
            </a:r>
            <a:r>
              <a:rPr lang="en-IN" dirty="0">
                <a:solidFill>
                  <a:schemeClr val="bg1"/>
                </a:solidFill>
              </a:rPr>
              <a:t> Removed missing values and duplicates</a:t>
            </a:r>
          </a:p>
          <a:p>
            <a:pPr algn="just">
              <a:lnSpc>
                <a:spcPct val="200000"/>
              </a:lnSpc>
            </a:pPr>
            <a:r>
              <a:rPr lang="en-IN" b="1" dirty="0">
                <a:solidFill>
                  <a:schemeClr val="bg1"/>
                </a:solidFill>
              </a:rPr>
              <a:t>Feature Engineering:</a:t>
            </a:r>
            <a:r>
              <a:rPr lang="en-IN" dirty="0">
                <a:solidFill>
                  <a:schemeClr val="bg1"/>
                </a:solidFill>
              </a:rPr>
              <a:t> Derived duration, content age, and genre count</a:t>
            </a:r>
          </a:p>
          <a:p>
            <a:pPr algn="just">
              <a:lnSpc>
                <a:spcPct val="200000"/>
              </a:lnSpc>
            </a:pPr>
            <a:r>
              <a:rPr lang="en-IN" b="1" dirty="0">
                <a:solidFill>
                  <a:schemeClr val="bg1"/>
                </a:solidFill>
              </a:rPr>
              <a:t>Scaling:</a:t>
            </a:r>
            <a:r>
              <a:rPr lang="en-IN" dirty="0">
                <a:solidFill>
                  <a:schemeClr val="bg1"/>
                </a:solidFill>
              </a:rPr>
              <a:t> Applied </a:t>
            </a:r>
            <a:r>
              <a:rPr lang="en-IN" dirty="0" err="1">
                <a:solidFill>
                  <a:schemeClr val="bg1"/>
                </a:solidFill>
              </a:rPr>
              <a:t>StandardScaler</a:t>
            </a:r>
            <a:r>
              <a:rPr lang="en-IN" dirty="0">
                <a:solidFill>
                  <a:schemeClr val="bg1"/>
                </a:solidFill>
              </a:rPr>
              <a:t> for normalization</a:t>
            </a:r>
          </a:p>
          <a:p>
            <a:pPr algn="just">
              <a:lnSpc>
                <a:spcPct val="200000"/>
              </a:lnSpc>
            </a:pPr>
            <a:r>
              <a:rPr lang="en-IN" b="1" dirty="0">
                <a:solidFill>
                  <a:schemeClr val="bg1"/>
                </a:solidFill>
              </a:rPr>
              <a:t>PCA (2D):</a:t>
            </a:r>
            <a:r>
              <a:rPr lang="en-IN" dirty="0">
                <a:solidFill>
                  <a:schemeClr val="bg1"/>
                </a:solidFill>
              </a:rPr>
              <a:t> Reduced dimensions for visual clustering</a:t>
            </a:r>
          </a:p>
          <a:p>
            <a:pPr algn="just">
              <a:lnSpc>
                <a:spcPct val="200000"/>
              </a:lnSpc>
            </a:pPr>
            <a:r>
              <a:rPr lang="en-IN" b="1" dirty="0">
                <a:solidFill>
                  <a:schemeClr val="bg1"/>
                </a:solidFill>
              </a:rPr>
              <a:t>Clustering:</a:t>
            </a:r>
            <a:r>
              <a:rPr lang="en-IN" dirty="0">
                <a:solidFill>
                  <a:schemeClr val="bg1"/>
                </a:solidFill>
              </a:rPr>
              <a:t> Tested </a:t>
            </a:r>
            <a:r>
              <a:rPr lang="en-IN" dirty="0" err="1">
                <a:solidFill>
                  <a:schemeClr val="bg1"/>
                </a:solidFill>
              </a:rPr>
              <a:t>KMeans</a:t>
            </a:r>
            <a:r>
              <a:rPr lang="en-IN" dirty="0">
                <a:solidFill>
                  <a:schemeClr val="bg1"/>
                </a:solidFill>
              </a:rPr>
              <a:t>, DBSCAN, Hierarchical (</a:t>
            </a:r>
            <a:r>
              <a:rPr lang="en-IN" dirty="0" err="1">
                <a:solidFill>
                  <a:schemeClr val="bg1"/>
                </a:solidFill>
              </a:rPr>
              <a:t>KMeans</a:t>
            </a:r>
            <a:r>
              <a:rPr lang="en-IN" dirty="0">
                <a:solidFill>
                  <a:schemeClr val="bg1"/>
                </a:solidFill>
              </a:rPr>
              <a:t> chosen)</a:t>
            </a:r>
          </a:p>
          <a:p>
            <a:pPr algn="just">
              <a:lnSpc>
                <a:spcPct val="200000"/>
              </a:lnSpc>
            </a:pPr>
            <a:r>
              <a:rPr lang="en-IN" b="1" dirty="0">
                <a:solidFill>
                  <a:schemeClr val="bg1"/>
                </a:solidFill>
              </a:rPr>
              <a:t>Visualization + Validation:</a:t>
            </a:r>
            <a:r>
              <a:rPr lang="en-IN" dirty="0">
                <a:solidFill>
                  <a:schemeClr val="bg1"/>
                </a:solidFill>
              </a:rPr>
              <a:t> Used Silhouette &amp; Davies-Bouldin Index</a:t>
            </a:r>
          </a:p>
          <a:p>
            <a:pPr algn="just">
              <a:lnSpc>
                <a:spcPct val="200000"/>
              </a:lnSpc>
            </a:pPr>
            <a:r>
              <a:rPr lang="en-IN" b="1" dirty="0">
                <a:solidFill>
                  <a:schemeClr val="bg1"/>
                </a:solidFill>
              </a:rPr>
              <a:t>Dashboard + Use Cases:</a:t>
            </a:r>
            <a:r>
              <a:rPr lang="en-IN" dirty="0">
                <a:solidFill>
                  <a:schemeClr val="bg1"/>
                </a:solidFill>
              </a:rPr>
              <a:t> Built interactive visual insights dashboard</a:t>
            </a:r>
          </a:p>
        </p:txBody>
      </p:sp>
      <p:pic>
        <p:nvPicPr>
          <p:cNvPr id="7" name="Picture 6">
            <a:extLst>
              <a:ext uri="{FF2B5EF4-FFF2-40B4-BE49-F238E27FC236}">
                <a16:creationId xmlns:a16="http://schemas.microsoft.com/office/drawing/2014/main" id="{EE34CCC5-F49C-F20E-0789-9B6AD98BD805}"/>
              </a:ext>
            </a:extLst>
          </p:cNvPr>
          <p:cNvPicPr>
            <a:picLocks noChangeAspect="1"/>
          </p:cNvPicPr>
          <p:nvPr/>
        </p:nvPicPr>
        <p:blipFill>
          <a:blip r:embed="rId3"/>
          <a:stretch>
            <a:fillRect/>
          </a:stretch>
        </p:blipFill>
        <p:spPr>
          <a:xfrm>
            <a:off x="204396"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809744"/>
            <a:ext cx="6192560"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Modeling Techniques</a:t>
            </a:r>
            <a:endParaRPr lang="en-US" sz="3900" dirty="0"/>
          </a:p>
        </p:txBody>
      </p:sp>
      <p:sp>
        <p:nvSpPr>
          <p:cNvPr id="3" name="Text 1"/>
          <p:cNvSpPr/>
          <p:nvPr/>
        </p:nvSpPr>
        <p:spPr>
          <a:xfrm>
            <a:off x="758309" y="1888212"/>
            <a:ext cx="6325672" cy="303252"/>
          </a:xfrm>
          <a:prstGeom prst="rect">
            <a:avLst/>
          </a:prstGeom>
          <a:noFill/>
          <a:ln/>
        </p:spPr>
        <p:txBody>
          <a:bodyPr wrap="none" lIns="0" tIns="0" rIns="0" bIns="0" rtlCol="0" anchor="t"/>
          <a:lstStyle/>
          <a:p>
            <a:pPr marL="0" indent="0" algn="l">
              <a:lnSpc>
                <a:spcPts val="2350"/>
              </a:lnSpc>
              <a:buNone/>
            </a:pPr>
            <a:r>
              <a:rPr lang="en-US" dirty="0">
                <a:solidFill>
                  <a:srgbClr val="FFE5E5"/>
                </a:solidFill>
                <a:latin typeface="DM Sans" pitchFamily="34" charset="0"/>
                <a:ea typeface="DM Sans" pitchFamily="34" charset="-122"/>
                <a:cs typeface="DM Sans" pitchFamily="34" charset="-120"/>
              </a:rPr>
              <a:t>We used and compared three clustering models:</a:t>
            </a:r>
            <a:endParaRPr lang="en-US" dirty="0"/>
          </a:p>
        </p:txBody>
      </p:sp>
      <p:sp>
        <p:nvSpPr>
          <p:cNvPr id="4" name="Text 2"/>
          <p:cNvSpPr/>
          <p:nvPr/>
        </p:nvSpPr>
        <p:spPr>
          <a:xfrm>
            <a:off x="758309" y="2575322"/>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FFE5E5"/>
                </a:solidFill>
                <a:latin typeface="DM Sans" pitchFamily="34" charset="0"/>
                <a:ea typeface="DM Sans" pitchFamily="34" charset="-122"/>
                <a:cs typeface="DM Sans" pitchFamily="34" charset="-120"/>
              </a:rPr>
              <a:t>KMeans Clustering:</a:t>
            </a:r>
            <a:r>
              <a:rPr lang="en-US" dirty="0">
                <a:solidFill>
                  <a:srgbClr val="FFE5E5"/>
                </a:solidFill>
                <a:latin typeface="DM Sans" pitchFamily="34" charset="0"/>
                <a:ea typeface="DM Sans" pitchFamily="34" charset="-122"/>
                <a:cs typeface="DM Sans" pitchFamily="34" charset="-120"/>
              </a:rPr>
              <a:t> Best performance with balanced, interpretable clusters.</a:t>
            </a:r>
            <a:endParaRPr lang="en-US" dirty="0"/>
          </a:p>
        </p:txBody>
      </p:sp>
      <p:sp>
        <p:nvSpPr>
          <p:cNvPr id="5" name="Text 3"/>
          <p:cNvSpPr/>
          <p:nvPr/>
        </p:nvSpPr>
        <p:spPr>
          <a:xfrm>
            <a:off x="758309" y="3519107"/>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FFE5E5"/>
                </a:solidFill>
                <a:latin typeface="DM Sans" pitchFamily="34" charset="0"/>
                <a:ea typeface="DM Sans" pitchFamily="34" charset="-122"/>
                <a:cs typeface="DM Sans" pitchFamily="34" charset="-120"/>
              </a:rPr>
              <a:t>Hierarchical Clustering:</a:t>
            </a:r>
            <a:r>
              <a:rPr lang="en-US" dirty="0">
                <a:solidFill>
                  <a:srgbClr val="FFE5E5"/>
                </a:solidFill>
                <a:latin typeface="DM Sans" pitchFamily="34" charset="0"/>
                <a:ea typeface="DM Sans" pitchFamily="34" charset="-122"/>
                <a:cs typeface="DM Sans" pitchFamily="34" charset="-120"/>
              </a:rPr>
              <a:t> Visual via dendrogram but less clear clusters.</a:t>
            </a:r>
            <a:endParaRPr lang="en-US" dirty="0"/>
          </a:p>
        </p:txBody>
      </p:sp>
      <p:sp>
        <p:nvSpPr>
          <p:cNvPr id="6" name="Text 4"/>
          <p:cNvSpPr/>
          <p:nvPr/>
        </p:nvSpPr>
        <p:spPr>
          <a:xfrm>
            <a:off x="758309" y="4370310"/>
            <a:ext cx="6325672" cy="606504"/>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FFE5E5"/>
                </a:solidFill>
                <a:latin typeface="DM Sans" pitchFamily="34" charset="0"/>
                <a:ea typeface="DM Sans" pitchFamily="34" charset="-122"/>
                <a:cs typeface="DM Sans" pitchFamily="34" charset="-120"/>
              </a:rPr>
              <a:t>DBSCAN:</a:t>
            </a:r>
            <a:r>
              <a:rPr lang="en-US" dirty="0">
                <a:solidFill>
                  <a:srgbClr val="FFE5E5"/>
                </a:solidFill>
                <a:latin typeface="DM Sans" pitchFamily="34" charset="0"/>
                <a:ea typeface="DM Sans" pitchFamily="34" charset="-122"/>
                <a:cs typeface="DM Sans" pitchFamily="34" charset="-120"/>
              </a:rPr>
              <a:t> Good for noise detection but underperformed on our dataset.</a:t>
            </a:r>
            <a:endParaRPr lang="en-US" dirty="0"/>
          </a:p>
        </p:txBody>
      </p:sp>
      <p:sp>
        <p:nvSpPr>
          <p:cNvPr id="7" name="Text 5"/>
          <p:cNvSpPr/>
          <p:nvPr/>
        </p:nvSpPr>
        <p:spPr>
          <a:xfrm>
            <a:off x="758309" y="5375552"/>
            <a:ext cx="6325672" cy="303252"/>
          </a:xfrm>
          <a:prstGeom prst="rect">
            <a:avLst/>
          </a:prstGeom>
          <a:noFill/>
          <a:ln/>
        </p:spPr>
        <p:txBody>
          <a:bodyPr wrap="none" lIns="0" tIns="0" rIns="0" bIns="0" rtlCol="0" anchor="t"/>
          <a:lstStyle/>
          <a:p>
            <a:pPr marL="0" indent="0" algn="l">
              <a:lnSpc>
                <a:spcPts val="2350"/>
              </a:lnSpc>
              <a:buNone/>
            </a:pPr>
            <a:r>
              <a:rPr lang="en-US" b="1" dirty="0">
                <a:solidFill>
                  <a:srgbClr val="000000"/>
                </a:solidFill>
                <a:latin typeface="DM Sans" pitchFamily="34" charset="0"/>
                <a:ea typeface="DM Sans" pitchFamily="34" charset="-122"/>
                <a:cs typeface="DM Sans" pitchFamily="34" charset="-120"/>
              </a:rPr>
              <a:t>✔</a:t>
            </a:r>
            <a:r>
              <a:rPr lang="en-US" dirty="0">
                <a:solidFill>
                  <a:srgbClr val="FFE5E5"/>
                </a:solidFill>
                <a:latin typeface="DM Sans" pitchFamily="34" charset="0"/>
                <a:ea typeface="DM Sans" pitchFamily="34" charset="-122"/>
                <a:cs typeface="DM Sans" pitchFamily="34" charset="-120"/>
              </a:rPr>
              <a:t> Final Model: KMeans + PCA</a:t>
            </a:r>
            <a:endParaRPr lang="en-US" dirty="0"/>
          </a:p>
        </p:txBody>
      </p:sp>
      <p:sp>
        <p:nvSpPr>
          <p:cNvPr id="8" name="Text 6"/>
          <p:cNvSpPr/>
          <p:nvPr/>
        </p:nvSpPr>
        <p:spPr>
          <a:xfrm>
            <a:off x="758309" y="5982116"/>
            <a:ext cx="6325672" cy="303252"/>
          </a:xfrm>
          <a:prstGeom prst="rect">
            <a:avLst/>
          </a:prstGeom>
          <a:noFill/>
          <a:ln/>
        </p:spPr>
        <p:txBody>
          <a:bodyPr wrap="none" lIns="0" tIns="0" rIns="0" bIns="0" rtlCol="0" anchor="t"/>
          <a:lstStyle/>
          <a:p>
            <a:pPr marL="0" indent="0" algn="l">
              <a:lnSpc>
                <a:spcPts val="2350"/>
              </a:lnSpc>
              <a:buNone/>
            </a:pPr>
            <a:r>
              <a:rPr lang="en-US" b="1" dirty="0">
                <a:solidFill>
                  <a:srgbClr val="000000"/>
                </a:solidFill>
                <a:latin typeface="DM Sans" pitchFamily="34" charset="0"/>
                <a:ea typeface="DM Sans" pitchFamily="34" charset="-122"/>
                <a:cs typeface="DM Sans" pitchFamily="34" charset="-120"/>
              </a:rPr>
              <a:t>✔</a:t>
            </a:r>
            <a:r>
              <a:rPr lang="en-US" dirty="0">
                <a:solidFill>
                  <a:srgbClr val="FFE5E5"/>
                </a:solidFill>
                <a:latin typeface="DM Sans" pitchFamily="34" charset="0"/>
                <a:ea typeface="DM Sans" pitchFamily="34" charset="-122"/>
                <a:cs typeface="DM Sans" pitchFamily="34" charset="-120"/>
              </a:rPr>
              <a:t> Validation: Silhouette Score and Davies-Bouldin Index</a:t>
            </a:r>
            <a:endParaRPr lang="en-US" dirty="0"/>
          </a:p>
        </p:txBody>
      </p:sp>
      <p:pic>
        <p:nvPicPr>
          <p:cNvPr id="9" name="Image 0" descr="preencoded.png"/>
          <p:cNvPicPr>
            <a:picLocks noChangeAspect="1"/>
          </p:cNvPicPr>
          <p:nvPr/>
        </p:nvPicPr>
        <p:blipFill>
          <a:blip r:embed="rId3"/>
          <a:stretch>
            <a:fillRect/>
          </a:stretch>
        </p:blipFill>
        <p:spPr>
          <a:xfrm>
            <a:off x="7909041" y="2076226"/>
            <a:ext cx="6325672" cy="40987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31624"/>
          </a:xfrm>
          <a:prstGeom prst="rect">
            <a:avLst/>
          </a:prstGeom>
        </p:spPr>
      </p:pic>
      <p:sp>
        <p:nvSpPr>
          <p:cNvPr id="3" name="Text 0"/>
          <p:cNvSpPr/>
          <p:nvPr/>
        </p:nvSpPr>
        <p:spPr>
          <a:xfrm>
            <a:off x="4341257" y="469940"/>
            <a:ext cx="4620220" cy="562213"/>
          </a:xfrm>
          <a:prstGeom prst="rect">
            <a:avLst/>
          </a:prstGeom>
          <a:noFill/>
          <a:ln/>
        </p:spPr>
        <p:txBody>
          <a:bodyPr wrap="none" lIns="0" tIns="0" rIns="0" bIns="0" rtlCol="0" anchor="t"/>
          <a:lstStyle/>
          <a:p>
            <a:pPr marL="0" indent="0" algn="l">
              <a:lnSpc>
                <a:spcPts val="4400"/>
              </a:lnSpc>
              <a:buNone/>
            </a:pPr>
            <a:r>
              <a:rPr lang="en-US" sz="3500" dirty="0">
                <a:solidFill>
                  <a:srgbClr val="FAEBEB"/>
                </a:solidFill>
                <a:latin typeface="Dela Gothic One" pitchFamily="34" charset="0"/>
                <a:ea typeface="Dela Gothic One" pitchFamily="34" charset="-122"/>
                <a:cs typeface="Dela Gothic One" pitchFamily="34" charset="-120"/>
              </a:rPr>
              <a:t>Data Preparation</a:t>
            </a:r>
            <a:endParaRPr lang="en-US" sz="3500" dirty="0"/>
          </a:p>
        </p:txBody>
      </p:sp>
      <p:pic>
        <p:nvPicPr>
          <p:cNvPr id="4" name="Image 1" descr="preencoded.png"/>
          <p:cNvPicPr>
            <a:picLocks noChangeAspect="1"/>
          </p:cNvPicPr>
          <p:nvPr/>
        </p:nvPicPr>
        <p:blipFill>
          <a:blip r:embed="rId4"/>
          <a:stretch>
            <a:fillRect/>
          </a:stretch>
        </p:blipFill>
        <p:spPr>
          <a:xfrm>
            <a:off x="4341257" y="1288494"/>
            <a:ext cx="427196" cy="427196"/>
          </a:xfrm>
          <a:prstGeom prst="rect">
            <a:avLst/>
          </a:prstGeom>
        </p:spPr>
      </p:pic>
      <p:sp>
        <p:nvSpPr>
          <p:cNvPr id="5" name="Text 1"/>
          <p:cNvSpPr/>
          <p:nvPr/>
        </p:nvSpPr>
        <p:spPr>
          <a:xfrm>
            <a:off x="4341257" y="1929289"/>
            <a:ext cx="2248853" cy="28110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Data Cleaning</a:t>
            </a:r>
            <a:endParaRPr lang="en-US" sz="1750" dirty="0"/>
          </a:p>
        </p:txBody>
      </p:sp>
      <p:sp>
        <p:nvSpPr>
          <p:cNvPr id="6" name="Text 2"/>
          <p:cNvSpPr/>
          <p:nvPr/>
        </p:nvSpPr>
        <p:spPr>
          <a:xfrm>
            <a:off x="4341257" y="2312908"/>
            <a:ext cx="9605486" cy="273487"/>
          </a:xfrm>
          <a:prstGeom prst="rect">
            <a:avLst/>
          </a:prstGeom>
          <a:noFill/>
          <a:ln/>
        </p:spPr>
        <p:txBody>
          <a:bodyPr wrap="none" lIns="0" tIns="0" rIns="0" bIns="0" rtlCol="0" anchor="t"/>
          <a:lstStyle/>
          <a:p>
            <a:pPr marL="0" indent="0" algn="l">
              <a:lnSpc>
                <a:spcPts val="2150"/>
              </a:lnSpc>
              <a:buNone/>
            </a:pPr>
            <a:r>
              <a:rPr lang="en-US" sz="1600" dirty="0">
                <a:solidFill>
                  <a:srgbClr val="FFE5E5"/>
                </a:solidFill>
                <a:latin typeface="DM Sans" pitchFamily="34" charset="0"/>
                <a:ea typeface="DM Sans" pitchFamily="34" charset="-122"/>
                <a:cs typeface="DM Sans" pitchFamily="34" charset="-120"/>
              </a:rPr>
              <a:t>Removed duplicates and handled missing data points.</a:t>
            </a:r>
            <a:endParaRPr lang="en-US" sz="1600" dirty="0"/>
          </a:p>
        </p:txBody>
      </p:sp>
      <p:pic>
        <p:nvPicPr>
          <p:cNvPr id="7" name="Image 2" descr="preencoded.png"/>
          <p:cNvPicPr>
            <a:picLocks noChangeAspect="1"/>
          </p:cNvPicPr>
          <p:nvPr/>
        </p:nvPicPr>
        <p:blipFill>
          <a:blip r:embed="rId5"/>
          <a:stretch>
            <a:fillRect/>
          </a:stretch>
        </p:blipFill>
        <p:spPr>
          <a:xfrm>
            <a:off x="4341257" y="3013591"/>
            <a:ext cx="427196" cy="427196"/>
          </a:xfrm>
          <a:prstGeom prst="rect">
            <a:avLst/>
          </a:prstGeom>
        </p:spPr>
      </p:pic>
      <p:sp>
        <p:nvSpPr>
          <p:cNvPr id="8" name="Text 3"/>
          <p:cNvSpPr/>
          <p:nvPr/>
        </p:nvSpPr>
        <p:spPr>
          <a:xfrm>
            <a:off x="4341257" y="3654385"/>
            <a:ext cx="2735580" cy="281107"/>
          </a:xfrm>
          <a:prstGeom prst="rect">
            <a:avLst/>
          </a:prstGeom>
          <a:noFill/>
          <a:ln/>
        </p:spPr>
        <p:txBody>
          <a:bodyPr wrap="none" lIns="0" tIns="0" rIns="0" bIns="0" rtlCol="0" anchor="t"/>
          <a:lstStyle/>
          <a:p>
            <a:pPr marL="0" indent="0" algn="l">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Feature Engineering</a:t>
            </a:r>
            <a:endParaRPr lang="en-US" sz="1750" dirty="0"/>
          </a:p>
        </p:txBody>
      </p:sp>
      <p:sp>
        <p:nvSpPr>
          <p:cNvPr id="9" name="Text 4"/>
          <p:cNvSpPr/>
          <p:nvPr/>
        </p:nvSpPr>
        <p:spPr>
          <a:xfrm>
            <a:off x="4341257" y="4038005"/>
            <a:ext cx="9605486" cy="273487"/>
          </a:xfrm>
          <a:prstGeom prst="rect">
            <a:avLst/>
          </a:prstGeom>
          <a:noFill/>
          <a:ln/>
        </p:spPr>
        <p:txBody>
          <a:bodyPr wrap="none" lIns="0" tIns="0" rIns="0" bIns="0" rtlCol="0" anchor="t"/>
          <a:lstStyle/>
          <a:p>
            <a:pPr marL="0" indent="0" algn="l">
              <a:lnSpc>
                <a:spcPts val="2150"/>
              </a:lnSpc>
              <a:buNone/>
            </a:pPr>
            <a:r>
              <a:rPr lang="en-US" sz="1600" dirty="0">
                <a:solidFill>
                  <a:srgbClr val="FFE5E5"/>
                </a:solidFill>
                <a:latin typeface="DM Sans" pitchFamily="34" charset="0"/>
                <a:ea typeface="DM Sans" pitchFamily="34" charset="-122"/>
                <a:cs typeface="DM Sans" pitchFamily="34" charset="-120"/>
              </a:rPr>
              <a:t>Created new features: duration in minutes, content age, and genre count.</a:t>
            </a:r>
            <a:endParaRPr lang="en-US" sz="1600" dirty="0"/>
          </a:p>
        </p:txBody>
      </p:sp>
      <p:pic>
        <p:nvPicPr>
          <p:cNvPr id="10" name="Image 3" descr="preencoded.png"/>
          <p:cNvPicPr>
            <a:picLocks noChangeAspect="1"/>
          </p:cNvPicPr>
          <p:nvPr/>
        </p:nvPicPr>
        <p:blipFill>
          <a:blip r:embed="rId6"/>
          <a:stretch>
            <a:fillRect/>
          </a:stretch>
        </p:blipFill>
        <p:spPr>
          <a:xfrm>
            <a:off x="4341257" y="4738688"/>
            <a:ext cx="427196" cy="427196"/>
          </a:xfrm>
          <a:prstGeom prst="rect">
            <a:avLst/>
          </a:prstGeom>
        </p:spPr>
      </p:pic>
      <p:sp>
        <p:nvSpPr>
          <p:cNvPr id="11" name="Text 5"/>
          <p:cNvSpPr/>
          <p:nvPr/>
        </p:nvSpPr>
        <p:spPr>
          <a:xfrm>
            <a:off x="4341257" y="5379482"/>
            <a:ext cx="2248853" cy="281107"/>
          </a:xfrm>
          <a:prstGeom prst="rect">
            <a:avLst/>
          </a:prstGeom>
          <a:noFill/>
          <a:ln/>
        </p:spPr>
        <p:txBody>
          <a:bodyPr wrap="none" lIns="0" tIns="0" rIns="0" bIns="0" rtlCol="0" anchor="t"/>
          <a:lstStyle/>
          <a:p>
            <a:pPr marL="0" indent="0" algn="l">
              <a:lnSpc>
                <a:spcPts val="2200"/>
              </a:lnSpc>
              <a:buNone/>
            </a:pPr>
            <a:r>
              <a:rPr lang="en-US" sz="2000" dirty="0">
                <a:solidFill>
                  <a:srgbClr val="FFE5E5"/>
                </a:solidFill>
                <a:latin typeface="Dela Gothic One" pitchFamily="34" charset="0"/>
                <a:ea typeface="Dela Gothic One" pitchFamily="34" charset="-122"/>
                <a:cs typeface="Dela Gothic One" pitchFamily="34" charset="-120"/>
              </a:rPr>
              <a:t>Encoding</a:t>
            </a:r>
            <a:endParaRPr lang="en-US" sz="2000" dirty="0"/>
          </a:p>
        </p:txBody>
      </p:sp>
      <p:sp>
        <p:nvSpPr>
          <p:cNvPr id="12" name="Text 6"/>
          <p:cNvSpPr/>
          <p:nvPr/>
        </p:nvSpPr>
        <p:spPr>
          <a:xfrm>
            <a:off x="4341257" y="5763101"/>
            <a:ext cx="9605486" cy="273487"/>
          </a:xfrm>
          <a:prstGeom prst="rect">
            <a:avLst/>
          </a:prstGeom>
          <a:noFill/>
          <a:ln/>
        </p:spPr>
        <p:txBody>
          <a:bodyPr wrap="none" lIns="0" tIns="0" rIns="0" bIns="0" rtlCol="0" anchor="t"/>
          <a:lstStyle/>
          <a:p>
            <a:pPr marL="0" indent="0" algn="l">
              <a:lnSpc>
                <a:spcPts val="2150"/>
              </a:lnSpc>
              <a:buNone/>
            </a:pPr>
            <a:r>
              <a:rPr lang="en-US" sz="1600" dirty="0">
                <a:solidFill>
                  <a:srgbClr val="FFE5E5"/>
                </a:solidFill>
                <a:latin typeface="DM Sans" pitchFamily="34" charset="0"/>
                <a:ea typeface="DM Sans" pitchFamily="34" charset="-122"/>
                <a:cs typeface="DM Sans" pitchFamily="34" charset="-120"/>
              </a:rPr>
              <a:t>Applied Label and One-Hot Encoding for categorical data.</a:t>
            </a:r>
            <a:endParaRPr lang="en-US" sz="1600" dirty="0"/>
          </a:p>
        </p:txBody>
      </p:sp>
      <p:pic>
        <p:nvPicPr>
          <p:cNvPr id="13" name="Image 4" descr="preencoded.png"/>
          <p:cNvPicPr>
            <a:picLocks noChangeAspect="1"/>
          </p:cNvPicPr>
          <p:nvPr/>
        </p:nvPicPr>
        <p:blipFill>
          <a:blip r:embed="rId7"/>
          <a:stretch>
            <a:fillRect/>
          </a:stretch>
        </p:blipFill>
        <p:spPr>
          <a:xfrm>
            <a:off x="4341257" y="6463784"/>
            <a:ext cx="427196" cy="427196"/>
          </a:xfrm>
          <a:prstGeom prst="rect">
            <a:avLst/>
          </a:prstGeom>
        </p:spPr>
      </p:pic>
      <p:sp>
        <p:nvSpPr>
          <p:cNvPr id="14" name="Text 7"/>
          <p:cNvSpPr/>
          <p:nvPr/>
        </p:nvSpPr>
        <p:spPr>
          <a:xfrm>
            <a:off x="4341257" y="7104578"/>
            <a:ext cx="2248853" cy="281107"/>
          </a:xfrm>
          <a:prstGeom prst="rect">
            <a:avLst/>
          </a:prstGeom>
          <a:noFill/>
          <a:ln/>
        </p:spPr>
        <p:txBody>
          <a:bodyPr wrap="none" lIns="0" tIns="0" rIns="0" bIns="0" rtlCol="0" anchor="t"/>
          <a:lstStyle/>
          <a:p>
            <a:pPr marL="0" indent="0" algn="l">
              <a:lnSpc>
                <a:spcPts val="2200"/>
              </a:lnSpc>
              <a:buNone/>
            </a:pPr>
            <a:r>
              <a:rPr lang="en-US" sz="2000" dirty="0">
                <a:solidFill>
                  <a:srgbClr val="FFE5E5"/>
                </a:solidFill>
                <a:latin typeface="Dela Gothic One" pitchFamily="34" charset="0"/>
                <a:ea typeface="Dela Gothic One" pitchFamily="34" charset="-122"/>
                <a:cs typeface="Dela Gothic One" pitchFamily="34" charset="-120"/>
              </a:rPr>
              <a:t>Scaling &amp; PCA</a:t>
            </a:r>
            <a:endParaRPr lang="en-US" sz="2000" dirty="0"/>
          </a:p>
        </p:txBody>
      </p:sp>
      <p:sp>
        <p:nvSpPr>
          <p:cNvPr id="15" name="Text 8"/>
          <p:cNvSpPr/>
          <p:nvPr/>
        </p:nvSpPr>
        <p:spPr>
          <a:xfrm>
            <a:off x="4346089" y="7462539"/>
            <a:ext cx="8444753" cy="594939"/>
          </a:xfrm>
          <a:prstGeom prst="rect">
            <a:avLst/>
          </a:prstGeom>
          <a:noFill/>
          <a:ln/>
        </p:spPr>
        <p:txBody>
          <a:bodyPr wrap="none" lIns="0" tIns="0" rIns="0" bIns="0" rtlCol="0" anchor="t"/>
          <a:lstStyle/>
          <a:p>
            <a:pPr marL="0" indent="0">
              <a:lnSpc>
                <a:spcPts val="2150"/>
              </a:lnSpc>
              <a:buNone/>
            </a:pPr>
            <a:r>
              <a:rPr lang="en-US" sz="1600" dirty="0">
                <a:solidFill>
                  <a:srgbClr val="FFE5E5"/>
                </a:solidFill>
                <a:latin typeface="DM Sans" pitchFamily="34" charset="0"/>
                <a:ea typeface="DM Sans" pitchFamily="34" charset="-122"/>
                <a:cs typeface="DM Sans" pitchFamily="34" charset="-120"/>
              </a:rPr>
              <a:t>Scaled data using StandardScaler and applied PCA to reduce dimensions to 2D for clustering </a:t>
            </a:r>
          </a:p>
          <a:p>
            <a:pPr marL="0" indent="0">
              <a:lnSpc>
                <a:spcPts val="2150"/>
              </a:lnSpc>
              <a:buNone/>
            </a:pPr>
            <a:r>
              <a:rPr lang="en-US" sz="1600" dirty="0">
                <a:solidFill>
                  <a:srgbClr val="FFE5E5"/>
                </a:solidFill>
                <a:latin typeface="DM Sans" pitchFamily="34" charset="0"/>
                <a:ea typeface="DM Sans" pitchFamily="34" charset="-122"/>
                <a:cs typeface="DM Sans" pitchFamily="34" charset="-120"/>
              </a:rPr>
              <a:t>and visualization.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967145"/>
            <a:ext cx="13113782" cy="124706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Use Case 1: Personalized Content Recommendation</a:t>
            </a:r>
            <a:endParaRPr lang="en-US" sz="3900" dirty="0"/>
          </a:p>
        </p:txBody>
      </p:sp>
      <p:sp>
        <p:nvSpPr>
          <p:cNvPr id="3" name="Text 1"/>
          <p:cNvSpPr/>
          <p:nvPr/>
        </p:nvSpPr>
        <p:spPr>
          <a:xfrm>
            <a:off x="758309" y="3335714"/>
            <a:ext cx="7004447" cy="303252"/>
          </a:xfrm>
          <a:prstGeom prst="rect">
            <a:avLst/>
          </a:prstGeom>
          <a:noFill/>
          <a:ln/>
        </p:spPr>
        <p:txBody>
          <a:bodyPr wrap="none" lIns="0" tIns="0" rIns="0" bIns="0" rtlCol="0" anchor="t"/>
          <a:lstStyle/>
          <a:p>
            <a:pPr marL="0" indent="0" algn="l">
              <a:lnSpc>
                <a:spcPts val="2350"/>
              </a:lnSpc>
              <a:buNone/>
            </a:pPr>
            <a:r>
              <a:rPr lang="en-US" b="1" dirty="0">
                <a:solidFill>
                  <a:srgbClr val="FFE5E5"/>
                </a:solidFill>
                <a:latin typeface="DM Sans" pitchFamily="34" charset="0"/>
                <a:ea typeface="DM Sans" pitchFamily="34" charset="-122"/>
                <a:cs typeface="DM Sans" pitchFamily="34" charset="-120"/>
              </a:rPr>
              <a:t>Goal:</a:t>
            </a:r>
            <a:r>
              <a:rPr lang="en-US" dirty="0">
                <a:solidFill>
                  <a:srgbClr val="FFE5E5"/>
                </a:solidFill>
                <a:latin typeface="DM Sans" pitchFamily="34" charset="0"/>
                <a:ea typeface="DM Sans" pitchFamily="34" charset="-122"/>
                <a:cs typeface="DM Sans" pitchFamily="34" charset="-120"/>
              </a:rPr>
              <a:t> Recommend similar shows/movies using clusters.</a:t>
            </a:r>
            <a:endParaRPr lang="en-US" dirty="0"/>
          </a:p>
        </p:txBody>
      </p:sp>
      <p:sp>
        <p:nvSpPr>
          <p:cNvPr id="4" name="Text 2"/>
          <p:cNvSpPr/>
          <p:nvPr/>
        </p:nvSpPr>
        <p:spPr>
          <a:xfrm>
            <a:off x="758309" y="3809583"/>
            <a:ext cx="7004447" cy="909757"/>
          </a:xfrm>
          <a:prstGeom prst="rect">
            <a:avLst/>
          </a:prstGeom>
          <a:noFill/>
          <a:ln/>
        </p:spPr>
        <p:txBody>
          <a:bodyPr wrap="square" lIns="0" tIns="0" rIns="0" bIns="0" rtlCol="0" anchor="t"/>
          <a:lstStyle/>
          <a:p>
            <a:pPr marL="0" indent="0" algn="l">
              <a:lnSpc>
                <a:spcPts val="2350"/>
              </a:lnSpc>
              <a:buNone/>
            </a:pPr>
            <a:r>
              <a:rPr lang="en-US" dirty="0">
                <a:solidFill>
                  <a:srgbClr val="FFE5E5"/>
                </a:solidFill>
                <a:latin typeface="DM Sans" pitchFamily="34" charset="0"/>
                <a:ea typeface="DM Sans" pitchFamily="34" charset="-122"/>
                <a:cs typeface="DM Sans" pitchFamily="34" charset="-120"/>
              </a:rPr>
              <a:t>Each title is assigned to a specific cluster group. We can then recommend content from the same cluster, ideal for personalizing homepage suggestions for users.</a:t>
            </a:r>
            <a:endParaRPr lang="en-US" dirty="0"/>
          </a:p>
        </p:txBody>
      </p:sp>
      <p:pic>
        <p:nvPicPr>
          <p:cNvPr id="5" name="Image 0" descr="preencoded.png"/>
          <p:cNvPicPr>
            <a:picLocks noChangeAspect="1"/>
          </p:cNvPicPr>
          <p:nvPr/>
        </p:nvPicPr>
        <p:blipFill>
          <a:blip r:embed="rId3"/>
          <a:stretch>
            <a:fillRect/>
          </a:stretch>
        </p:blipFill>
        <p:spPr>
          <a:xfrm>
            <a:off x="8232815" y="2711768"/>
            <a:ext cx="5646777" cy="3863578"/>
          </a:xfrm>
          <a:prstGeom prst="rect">
            <a:avLst/>
          </a:prstGeom>
        </p:spPr>
      </p:pic>
      <p:sp>
        <p:nvSpPr>
          <p:cNvPr id="6" name="Text 3"/>
          <p:cNvSpPr/>
          <p:nvPr/>
        </p:nvSpPr>
        <p:spPr>
          <a:xfrm>
            <a:off x="8232815" y="6788587"/>
            <a:ext cx="5646777" cy="303252"/>
          </a:xfrm>
          <a:prstGeom prst="rect">
            <a:avLst/>
          </a:prstGeom>
          <a:noFill/>
          <a:ln/>
        </p:spPr>
        <p:txBody>
          <a:bodyPr wrap="none" lIns="0" tIns="0" rIns="0" bIns="0" rtlCol="0" anchor="t"/>
          <a:lstStyle/>
          <a:p>
            <a:pPr marL="0" indent="0" algn="ctr">
              <a:lnSpc>
                <a:spcPts val="2350"/>
              </a:lnSpc>
              <a:buNone/>
            </a:pPr>
            <a:r>
              <a:rPr lang="en-US" sz="1450" b="1" dirty="0">
                <a:solidFill>
                  <a:srgbClr val="FFE5E5"/>
                </a:solidFill>
                <a:latin typeface="DM Sans" pitchFamily="34" charset="0"/>
                <a:ea typeface="DM Sans" pitchFamily="34" charset="-122"/>
                <a:cs typeface="DM Sans" pitchFamily="34" charset="-120"/>
              </a:rPr>
              <a:t>Visualization:</a:t>
            </a:r>
            <a:r>
              <a:rPr lang="en-US" sz="1450" dirty="0">
                <a:solidFill>
                  <a:srgbClr val="FFE5E5"/>
                </a:solidFill>
                <a:latin typeface="DM Sans" pitchFamily="34" charset="0"/>
                <a:ea typeface="DM Sans" pitchFamily="34" charset="-122"/>
                <a:cs typeface="DM Sans" pitchFamily="34" charset="-120"/>
              </a:rPr>
              <a:t> Select Title → Show cluster neighbors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08916" y="1730098"/>
            <a:ext cx="10402491" cy="623530"/>
          </a:xfrm>
          <a:prstGeom prst="rect">
            <a:avLst/>
          </a:prstGeom>
          <a:noFill/>
          <a:ln/>
        </p:spPr>
        <p:txBody>
          <a:bodyPr wrap="non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Use Case 2: Top Genres per Cluster</a:t>
            </a:r>
            <a:endParaRPr lang="en-US" sz="3900" dirty="0"/>
          </a:p>
        </p:txBody>
      </p:sp>
      <p:sp>
        <p:nvSpPr>
          <p:cNvPr id="3" name="Text 1"/>
          <p:cNvSpPr/>
          <p:nvPr/>
        </p:nvSpPr>
        <p:spPr>
          <a:xfrm>
            <a:off x="908916" y="3162955"/>
            <a:ext cx="7004447" cy="303252"/>
          </a:xfrm>
          <a:prstGeom prst="rect">
            <a:avLst/>
          </a:prstGeom>
          <a:noFill/>
          <a:ln/>
        </p:spPr>
        <p:txBody>
          <a:bodyPr wrap="none" lIns="0" tIns="0" rIns="0" bIns="0" rtlCol="0" anchor="t"/>
          <a:lstStyle/>
          <a:p>
            <a:pPr marL="0" indent="0" algn="l">
              <a:lnSpc>
                <a:spcPts val="2350"/>
              </a:lnSpc>
              <a:buNone/>
            </a:pPr>
            <a:r>
              <a:rPr lang="en-US" b="1" dirty="0">
                <a:solidFill>
                  <a:srgbClr val="FFE5E5"/>
                </a:solidFill>
                <a:latin typeface="DM Sans" pitchFamily="34" charset="0"/>
                <a:ea typeface="DM Sans" pitchFamily="34" charset="-122"/>
                <a:cs typeface="DM Sans" pitchFamily="34" charset="-120"/>
              </a:rPr>
              <a:t>Goal:</a:t>
            </a:r>
            <a:r>
              <a:rPr lang="en-US" dirty="0">
                <a:solidFill>
                  <a:srgbClr val="FFE5E5"/>
                </a:solidFill>
                <a:latin typeface="DM Sans" pitchFamily="34" charset="0"/>
                <a:ea typeface="DM Sans" pitchFamily="34" charset="-122"/>
                <a:cs typeface="DM Sans" pitchFamily="34" charset="-120"/>
              </a:rPr>
              <a:t> Understand genre dominance within each cluster.</a:t>
            </a:r>
            <a:endParaRPr lang="en-US" dirty="0"/>
          </a:p>
        </p:txBody>
      </p:sp>
      <p:sp>
        <p:nvSpPr>
          <p:cNvPr id="4" name="Text 2"/>
          <p:cNvSpPr/>
          <p:nvPr/>
        </p:nvSpPr>
        <p:spPr>
          <a:xfrm>
            <a:off x="908916" y="3636823"/>
            <a:ext cx="7004447" cy="909757"/>
          </a:xfrm>
          <a:prstGeom prst="rect">
            <a:avLst/>
          </a:prstGeom>
          <a:noFill/>
          <a:ln/>
        </p:spPr>
        <p:txBody>
          <a:bodyPr wrap="square" lIns="0" tIns="0" rIns="0" bIns="0" rtlCol="0" anchor="t"/>
          <a:lstStyle/>
          <a:p>
            <a:pPr marL="0" indent="0" algn="l">
              <a:lnSpc>
                <a:spcPts val="2350"/>
              </a:lnSpc>
              <a:buNone/>
            </a:pPr>
            <a:r>
              <a:rPr lang="en-US" dirty="0">
                <a:solidFill>
                  <a:srgbClr val="FFE5E5"/>
                </a:solidFill>
                <a:latin typeface="DM Sans" pitchFamily="34" charset="0"/>
                <a:ea typeface="DM Sans" pitchFamily="34" charset="-122"/>
                <a:cs typeface="DM Sans" pitchFamily="34" charset="-120"/>
              </a:rPr>
              <a:t>By analyzing genre counts inside each cluster, we identified distinct groups such as "Family-Friendly Drama," "Global Crime Thrillers," and "Teen Romance Shows."</a:t>
            </a:r>
            <a:endParaRPr lang="en-US" dirty="0"/>
          </a:p>
        </p:txBody>
      </p:sp>
      <p:pic>
        <p:nvPicPr>
          <p:cNvPr id="5" name="Image 0" descr="preencoded.png"/>
          <p:cNvPicPr>
            <a:picLocks noChangeAspect="1"/>
          </p:cNvPicPr>
          <p:nvPr/>
        </p:nvPicPr>
        <p:blipFill>
          <a:blip r:embed="rId3"/>
          <a:stretch>
            <a:fillRect/>
          </a:stretch>
        </p:blipFill>
        <p:spPr>
          <a:xfrm>
            <a:off x="8232815" y="2965489"/>
            <a:ext cx="5646777" cy="3162181"/>
          </a:xfrm>
          <a:prstGeom prst="rect">
            <a:avLst/>
          </a:prstGeom>
        </p:spPr>
      </p:pic>
      <p:sp>
        <p:nvSpPr>
          <p:cNvPr id="6" name="Text 3"/>
          <p:cNvSpPr/>
          <p:nvPr/>
        </p:nvSpPr>
        <p:spPr>
          <a:xfrm>
            <a:off x="8232815" y="6126123"/>
            <a:ext cx="5646777" cy="303252"/>
          </a:xfrm>
          <a:prstGeom prst="rect">
            <a:avLst/>
          </a:prstGeom>
          <a:noFill/>
          <a:ln/>
        </p:spPr>
        <p:txBody>
          <a:bodyPr wrap="none" lIns="0" tIns="0" rIns="0" bIns="0" rtlCol="0" anchor="t"/>
          <a:lstStyle/>
          <a:p>
            <a:pPr marL="0" indent="0" algn="ctr">
              <a:lnSpc>
                <a:spcPts val="2350"/>
              </a:lnSpc>
              <a:buNone/>
            </a:pPr>
            <a:r>
              <a:rPr lang="en-US" sz="1450" b="1" dirty="0">
                <a:solidFill>
                  <a:srgbClr val="FFE5E5"/>
                </a:solidFill>
                <a:latin typeface="DM Sans" pitchFamily="34" charset="0"/>
                <a:ea typeface="DM Sans" pitchFamily="34" charset="-122"/>
                <a:cs typeface="DM Sans" pitchFamily="34" charset="-120"/>
              </a:rPr>
              <a:t>Visualization:</a:t>
            </a:r>
            <a:r>
              <a:rPr lang="en-US" sz="1450" dirty="0">
                <a:solidFill>
                  <a:srgbClr val="FFE5E5"/>
                </a:solidFill>
                <a:latin typeface="DM Sans" pitchFamily="34" charset="0"/>
                <a:ea typeface="DM Sans" pitchFamily="34" charset="-122"/>
                <a:cs typeface="DM Sans" pitchFamily="34" charset="-120"/>
              </a:rPr>
              <a:t> Cluster vs Genre bar chart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1408</Words>
  <Application>Microsoft Office PowerPoint</Application>
  <PresentationFormat>Custom</PresentationFormat>
  <Paragraphs>124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Dela Gothic One</vt:lpstr>
      <vt:lpstr>Cambria</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KAVYA PUJAR</dc:creator>
  <cp:lastModifiedBy>KAVYA PUJAR</cp:lastModifiedBy>
  <cp:revision>8</cp:revision>
  <dcterms:created xsi:type="dcterms:W3CDTF">2025-07-02T18:14:39Z</dcterms:created>
  <dcterms:modified xsi:type="dcterms:W3CDTF">2025-07-03T07:10:09Z</dcterms:modified>
</cp:coreProperties>
</file>